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1" r:id="rId1"/>
  </p:sldMasterIdLst>
  <p:notesMasterIdLst>
    <p:notesMasterId r:id="rId41"/>
  </p:notesMasterIdLst>
  <p:handoutMasterIdLst>
    <p:handoutMasterId r:id="rId42"/>
  </p:handoutMasterIdLst>
  <p:sldIdLst>
    <p:sldId id="522" r:id="rId2"/>
    <p:sldId id="602" r:id="rId3"/>
    <p:sldId id="562" r:id="rId4"/>
    <p:sldId id="564" r:id="rId5"/>
    <p:sldId id="565" r:id="rId6"/>
    <p:sldId id="567" r:id="rId7"/>
    <p:sldId id="569" r:id="rId8"/>
    <p:sldId id="555" r:id="rId9"/>
    <p:sldId id="596" r:id="rId10"/>
    <p:sldId id="594" r:id="rId11"/>
    <p:sldId id="595" r:id="rId12"/>
    <p:sldId id="580" r:id="rId13"/>
    <p:sldId id="526" r:id="rId14"/>
    <p:sldId id="561" r:id="rId15"/>
    <p:sldId id="529" r:id="rId16"/>
    <p:sldId id="552" r:id="rId17"/>
    <p:sldId id="556" r:id="rId18"/>
    <p:sldId id="549" r:id="rId19"/>
    <p:sldId id="584" r:id="rId20"/>
    <p:sldId id="553" r:id="rId21"/>
    <p:sldId id="575" r:id="rId22"/>
    <p:sldId id="576" r:id="rId23"/>
    <p:sldId id="591" r:id="rId24"/>
    <p:sldId id="559" r:id="rId25"/>
    <p:sldId id="537" r:id="rId26"/>
    <p:sldId id="578" r:id="rId27"/>
    <p:sldId id="554" r:id="rId28"/>
    <p:sldId id="656" r:id="rId29"/>
    <p:sldId id="657" r:id="rId30"/>
    <p:sldId id="658" r:id="rId31"/>
    <p:sldId id="603" r:id="rId32"/>
    <p:sldId id="659" r:id="rId33"/>
    <p:sldId id="665" r:id="rId34"/>
    <p:sldId id="664" r:id="rId35"/>
    <p:sldId id="660" r:id="rId36"/>
    <p:sldId id="661" r:id="rId37"/>
    <p:sldId id="662" r:id="rId38"/>
    <p:sldId id="663" r:id="rId39"/>
    <p:sldId id="601" r:id="rId40"/>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xwell, Brannigan" initials="MB" lastIdx="2" clrIdx="0">
    <p:extLst>
      <p:ext uri="{19B8F6BF-5375-455C-9EA6-DF929625EA0E}">
        <p15:presenceInfo xmlns:p15="http://schemas.microsoft.com/office/powerpoint/2012/main" userId="S-1-5-21-143154926-1409819978-1803697834-387003" providerId="AD"/>
      </p:ext>
    </p:extLst>
  </p:cmAuthor>
  <p:cmAuthor id="2" name="Antao, Kalika" initials="AK" lastIdx="7" clrIdx="1">
    <p:extLst>
      <p:ext uri="{19B8F6BF-5375-455C-9EA6-DF929625EA0E}">
        <p15:presenceInfo xmlns:p15="http://schemas.microsoft.com/office/powerpoint/2012/main" userId="S-1-5-21-143154926-1409819978-1803697834-4294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E60C"/>
    <a:srgbClr val="008000"/>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844" autoAdjust="0"/>
    <p:restoredTop sz="95501" autoAdjust="0"/>
  </p:normalViewPr>
  <p:slideViewPr>
    <p:cSldViewPr snapToGrid="0">
      <p:cViewPr varScale="1">
        <p:scale>
          <a:sx n="83" d="100"/>
          <a:sy n="83" d="100"/>
        </p:scale>
        <p:origin x="115" y="77"/>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9810"/>
    </p:cViewPr>
  </p:sorterViewPr>
  <p:notesViewPr>
    <p:cSldViewPr snapToGrid="0">
      <p:cViewPr varScale="1">
        <p:scale>
          <a:sx n="88" d="100"/>
          <a:sy n="88" d="100"/>
        </p:scale>
        <p:origin x="29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thrnas01\homedir\TranTha\my%20documents\RL%20Solutions\Reports\TaskForce%20Meeting\Monthly%20RL%20Volume.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3094309813215097E-2"/>
          <c:y val="8.6230738983060773E-2"/>
          <c:w val="0.94786458731493517"/>
          <c:h val="0.75202293092700323"/>
        </c:manualLayout>
      </c:layout>
      <c:lineChart>
        <c:grouping val="standard"/>
        <c:varyColors val="0"/>
        <c:ser>
          <c:idx val="0"/>
          <c:order val="0"/>
          <c:tx>
            <c:strRef>
              <c:f>'2016 vs 2017'!$A$7</c:f>
              <c:strCache>
                <c:ptCount val="1"/>
                <c:pt idx="0">
                  <c:v>Safety Events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wrap="square" lIns="38100" tIns="19050" rIns="38100" bIns="19050" anchor="ctr">
                <a:spAutoFit/>
              </a:bodyPr>
              <a:lstStyle/>
              <a:p>
                <a:pPr>
                  <a:defRPr sz="11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trendline>
            <c:spPr>
              <a:ln w="31750" cap="rnd">
                <a:solidFill>
                  <a:schemeClr val="accent1"/>
                </a:solidFill>
                <a:prstDash val="sysDot"/>
              </a:ln>
              <a:effectLst/>
            </c:spPr>
            <c:trendlineType val="linear"/>
            <c:dispRSqr val="0"/>
            <c:dispEq val="0"/>
          </c:trendline>
          <c:cat>
            <c:numRef>
              <c:f>'2016 vs 2017'!$B$6:$O$6</c:f>
              <c:numCache>
                <c:formatCode>[$-409]mmm\-yy;@</c:formatCode>
                <c:ptCount val="14"/>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43118</c:v>
                </c:pt>
                <c:pt idx="13">
                  <c:v>43149</c:v>
                </c:pt>
              </c:numCache>
            </c:numRef>
          </c:cat>
          <c:val>
            <c:numRef>
              <c:f>'2016 vs 2017'!$B$7:$O$7</c:f>
              <c:numCache>
                <c:formatCode>#,##0</c:formatCode>
                <c:ptCount val="14"/>
                <c:pt idx="0">
                  <c:v>2294</c:v>
                </c:pt>
                <c:pt idx="1">
                  <c:v>2286</c:v>
                </c:pt>
                <c:pt idx="2">
                  <c:v>2467</c:v>
                </c:pt>
                <c:pt idx="3">
                  <c:v>2550</c:v>
                </c:pt>
                <c:pt idx="4">
                  <c:v>2514</c:v>
                </c:pt>
                <c:pt idx="5">
                  <c:v>2311</c:v>
                </c:pt>
                <c:pt idx="6">
                  <c:v>2362</c:v>
                </c:pt>
                <c:pt idx="7">
                  <c:v>2694</c:v>
                </c:pt>
                <c:pt idx="8">
                  <c:v>2628</c:v>
                </c:pt>
                <c:pt idx="9">
                  <c:v>2736</c:v>
                </c:pt>
                <c:pt idx="10">
                  <c:v>2539</c:v>
                </c:pt>
                <c:pt idx="11">
                  <c:v>2564</c:v>
                </c:pt>
                <c:pt idx="12">
                  <c:v>3084</c:v>
                </c:pt>
                <c:pt idx="13">
                  <c:v>2632</c:v>
                </c:pt>
              </c:numCache>
            </c:numRef>
          </c:val>
          <c:smooth val="0"/>
          <c:extLst>
            <c:ext xmlns:c16="http://schemas.microsoft.com/office/drawing/2014/chart" uri="{C3380CC4-5D6E-409C-BE32-E72D297353CC}">
              <c16:uniqueId val="{00000001-58FF-4FF1-B72D-42939ACF3D4B}"/>
            </c:ext>
          </c:extLst>
        </c:ser>
        <c:ser>
          <c:idx val="3"/>
          <c:order val="1"/>
          <c:tx>
            <c:strRef>
              <c:f>'2016 vs 2017'!$A$8</c:f>
              <c:strCache>
                <c:ptCount val="1"/>
                <c:pt idx="0">
                  <c:v>Feedback Events</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spPr>
              <a:noFill/>
              <a:ln>
                <a:noFill/>
              </a:ln>
              <a:effectLst/>
            </c:spPr>
            <c:txPr>
              <a:bodyPr wrap="square" lIns="38100" tIns="19050" rIns="38100" bIns="19050" anchor="ctr">
                <a:spAutoFit/>
              </a:bodyPr>
              <a:lstStyle/>
              <a:p>
                <a:pPr>
                  <a:defRPr sz="11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'2016 vs 2017'!$B$6:$O$6</c:f>
              <c:numCache>
                <c:formatCode>[$-409]mmm\-yy;@</c:formatCode>
                <c:ptCount val="14"/>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43118</c:v>
                </c:pt>
                <c:pt idx="13">
                  <c:v>43149</c:v>
                </c:pt>
              </c:numCache>
            </c:numRef>
          </c:cat>
          <c:val>
            <c:numRef>
              <c:f>'2016 vs 2017'!$B$8:$O$8</c:f>
              <c:numCache>
                <c:formatCode>#,##0</c:formatCode>
                <c:ptCount val="14"/>
                <c:pt idx="0">
                  <c:v>483</c:v>
                </c:pt>
                <c:pt idx="1">
                  <c:v>463</c:v>
                </c:pt>
                <c:pt idx="2">
                  <c:v>502</c:v>
                </c:pt>
                <c:pt idx="3">
                  <c:v>486</c:v>
                </c:pt>
                <c:pt idx="4">
                  <c:v>496</c:v>
                </c:pt>
                <c:pt idx="5">
                  <c:v>502</c:v>
                </c:pt>
                <c:pt idx="6">
                  <c:v>474</c:v>
                </c:pt>
                <c:pt idx="7">
                  <c:v>506</c:v>
                </c:pt>
                <c:pt idx="8">
                  <c:v>482</c:v>
                </c:pt>
                <c:pt idx="9">
                  <c:v>509</c:v>
                </c:pt>
                <c:pt idx="10">
                  <c:v>412</c:v>
                </c:pt>
                <c:pt idx="11">
                  <c:v>403</c:v>
                </c:pt>
                <c:pt idx="12">
                  <c:v>495</c:v>
                </c:pt>
                <c:pt idx="13">
                  <c:v>446</c:v>
                </c:pt>
              </c:numCache>
            </c:numRef>
          </c:val>
          <c:smooth val="0"/>
          <c:extLst>
            <c:ext xmlns:c16="http://schemas.microsoft.com/office/drawing/2014/chart" uri="{C3380CC4-5D6E-409C-BE32-E72D297353CC}">
              <c16:uniqueId val="{00000002-58FF-4FF1-B72D-42939ACF3D4B}"/>
            </c:ext>
          </c:extLst>
        </c:ser>
        <c:ser>
          <c:idx val="4"/>
          <c:order val="2"/>
          <c:tx>
            <c:strRef>
              <c:f>'2016 vs 2017'!$A$9</c:f>
              <c:strCache>
                <c:ptCount val="1"/>
                <c:pt idx="0">
                  <c:v>Employee Events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wrap="square" lIns="38100" tIns="19050" rIns="38100" bIns="19050" anchor="ctr">
                <a:spAutoFit/>
              </a:bodyPr>
              <a:lstStyle/>
              <a:p>
                <a:pPr>
                  <a:defRPr sz="11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'2016 vs 2017'!$B$6:$O$6</c:f>
              <c:numCache>
                <c:formatCode>[$-409]mmm\-yy;@</c:formatCode>
                <c:ptCount val="14"/>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43118</c:v>
                </c:pt>
                <c:pt idx="13">
                  <c:v>43149</c:v>
                </c:pt>
              </c:numCache>
            </c:numRef>
          </c:cat>
          <c:val>
            <c:numRef>
              <c:f>'2016 vs 2017'!$B$9:$O$9</c:f>
              <c:numCache>
                <c:formatCode>#,##0</c:formatCode>
                <c:ptCount val="14"/>
                <c:pt idx="0">
                  <c:v>191</c:v>
                </c:pt>
                <c:pt idx="1">
                  <c:v>157</c:v>
                </c:pt>
                <c:pt idx="2">
                  <c:v>161</c:v>
                </c:pt>
                <c:pt idx="3">
                  <c:v>159</c:v>
                </c:pt>
                <c:pt idx="4">
                  <c:v>196</c:v>
                </c:pt>
                <c:pt idx="5">
                  <c:v>151</c:v>
                </c:pt>
                <c:pt idx="6">
                  <c:v>171</c:v>
                </c:pt>
                <c:pt idx="7">
                  <c:v>225</c:v>
                </c:pt>
                <c:pt idx="8">
                  <c:v>159</c:v>
                </c:pt>
                <c:pt idx="9">
                  <c:v>209</c:v>
                </c:pt>
                <c:pt idx="10">
                  <c:v>148</c:v>
                </c:pt>
                <c:pt idx="11">
                  <c:v>166</c:v>
                </c:pt>
                <c:pt idx="12">
                  <c:v>186</c:v>
                </c:pt>
                <c:pt idx="13">
                  <c:v>166</c:v>
                </c:pt>
              </c:numCache>
            </c:numRef>
          </c:val>
          <c:smooth val="0"/>
          <c:extLst>
            <c:ext xmlns:c16="http://schemas.microsoft.com/office/drawing/2014/chart" uri="{C3380CC4-5D6E-409C-BE32-E72D297353CC}">
              <c16:uniqueId val="{00000003-58FF-4FF1-B72D-42939ACF3D4B}"/>
            </c:ext>
          </c:extLst>
        </c:ser>
        <c:dLbls>
          <c:showLegendKey val="0"/>
          <c:showVal val="0"/>
          <c:showCatName val="0"/>
          <c:showSerName val="0"/>
          <c:showPercent val="0"/>
          <c:showBubbleSize val="0"/>
        </c:dLbls>
        <c:marker val="1"/>
        <c:smooth val="0"/>
        <c:axId val="149145880"/>
        <c:axId val="150708664"/>
      </c:lineChart>
      <c:dateAx>
        <c:axId val="149145880"/>
        <c:scaling>
          <c:orientation val="minMax"/>
        </c:scaling>
        <c:delete val="0"/>
        <c:axPos val="b"/>
        <c:numFmt formatCode="[$-409]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0708664"/>
        <c:crosses val="autoZero"/>
        <c:auto val="1"/>
        <c:lblOffset val="100"/>
        <c:baseTimeUnit val="months"/>
      </c:dateAx>
      <c:valAx>
        <c:axId val="1507086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ln w="6350">
            <a:noFill/>
          </a:ln>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49145880"/>
        <c:crosses val="autoZero"/>
        <c:crossBetween val="between"/>
      </c:valAx>
      <c:spPr>
        <a:noFill/>
        <a:ln w="25400">
          <a:noFill/>
        </a:ln>
      </c:spPr>
    </c:plotArea>
    <c:legend>
      <c:legendPos val="b"/>
      <c:legendEntry>
        <c:idx val="3"/>
        <c:delete val="1"/>
      </c:legendEntry>
      <c:layout>
        <c:manualLayout>
          <c:xMode val="edge"/>
          <c:yMode val="edge"/>
          <c:x val="0.22475752397076126"/>
          <c:y val="0.89944726421392451"/>
          <c:w val="0.52644434151613395"/>
          <c:h val="0.10055273578607549"/>
        </c:manualLayout>
      </c:layout>
      <c:overlay val="0"/>
      <c:spPr>
        <a:noFill/>
        <a:ln w="25400">
          <a:noFill/>
        </a:ln>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sz="quarter" idx="1"/>
          </p:nvPr>
        </p:nvSpPr>
        <p:spPr>
          <a:xfrm>
            <a:off x="3936769" y="0"/>
            <a:ext cx="3011699" cy="463408"/>
          </a:xfrm>
          <a:prstGeom prst="rect">
            <a:avLst/>
          </a:prstGeom>
        </p:spPr>
        <p:txBody>
          <a:bodyPr vert="horz" lIns="92492" tIns="46246" rIns="92492" bIns="46246" rtlCol="0"/>
          <a:lstStyle>
            <a:lvl1pPr algn="r">
              <a:defRPr sz="1200"/>
            </a:lvl1pPr>
          </a:lstStyle>
          <a:p>
            <a:fld id="{EAC89AB0-CC5D-4961-899C-7589E0D5C369}" type="datetimeFigureOut">
              <a:rPr lang="en-US" smtClean="0"/>
              <a:t>5/17/2018</a:t>
            </a:fld>
            <a:endParaRPr lang="en-US" dirty="0"/>
          </a:p>
        </p:txBody>
      </p:sp>
      <p:sp>
        <p:nvSpPr>
          <p:cNvPr id="4" name="Footer Placeholder 3"/>
          <p:cNvSpPr>
            <a:spLocks noGrp="1"/>
          </p:cNvSpPr>
          <p:nvPr>
            <p:ph type="ftr" sz="quarter" idx="2"/>
          </p:nvPr>
        </p:nvSpPr>
        <p:spPr>
          <a:xfrm>
            <a:off x="0" y="8772671"/>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9" y="8772671"/>
            <a:ext cx="3011699" cy="463407"/>
          </a:xfrm>
          <a:prstGeom prst="rect">
            <a:avLst/>
          </a:prstGeom>
        </p:spPr>
        <p:txBody>
          <a:bodyPr vert="horz" lIns="92492" tIns="46246" rIns="92492" bIns="46246" rtlCol="0" anchor="b"/>
          <a:lstStyle>
            <a:lvl1pPr algn="r">
              <a:defRPr sz="1200"/>
            </a:lvl1pPr>
          </a:lstStyle>
          <a:p>
            <a:fld id="{222B0126-560B-4E3E-838A-62BB78851421}" type="slidenum">
              <a:rPr lang="en-US" smtClean="0"/>
              <a:t>‹#›</a:t>
            </a:fld>
            <a:endParaRPr lang="en-US" dirty="0"/>
          </a:p>
        </p:txBody>
      </p:sp>
    </p:spTree>
    <p:extLst>
      <p:ext uri="{BB962C8B-B14F-4D97-AF65-F5344CB8AC3E}">
        <p14:creationId xmlns:p14="http://schemas.microsoft.com/office/powerpoint/2010/main" val="4199469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dirty="0"/>
          </a:p>
        </p:txBody>
      </p:sp>
      <p:sp>
        <p:nvSpPr>
          <p:cNvPr id="3" name="Date Placeholder 2"/>
          <p:cNvSpPr>
            <a:spLocks noGrp="1"/>
          </p:cNvSpPr>
          <p:nvPr>
            <p:ph type="dt" idx="1"/>
          </p:nvPr>
        </p:nvSpPr>
        <p:spPr>
          <a:xfrm>
            <a:off x="3936769" y="0"/>
            <a:ext cx="3011699" cy="463408"/>
          </a:xfrm>
          <a:prstGeom prst="rect">
            <a:avLst/>
          </a:prstGeom>
        </p:spPr>
        <p:txBody>
          <a:bodyPr vert="horz" lIns="92492" tIns="46246" rIns="92492" bIns="46246" rtlCol="0"/>
          <a:lstStyle>
            <a:lvl1pPr algn="r">
              <a:defRPr sz="1200"/>
            </a:lvl1pPr>
          </a:lstStyle>
          <a:p>
            <a:fld id="{3D821C2C-8DC8-4B25-99E0-5F7C5649A05C}" type="datetimeFigureOut">
              <a:rPr lang="en-US" smtClean="0"/>
              <a:t>5/17/2018</a:t>
            </a:fld>
            <a:endParaRPr lang="en-US" dirty="0"/>
          </a:p>
        </p:txBody>
      </p:sp>
      <p:sp>
        <p:nvSpPr>
          <p:cNvPr id="4" name="Slide Image Placeholder 3"/>
          <p:cNvSpPr>
            <a:spLocks noGrp="1" noRot="1" noChangeAspect="1"/>
          </p:cNvSpPr>
          <p:nvPr>
            <p:ph type="sldImg" idx="2"/>
          </p:nvPr>
        </p:nvSpPr>
        <p:spPr>
          <a:xfrm>
            <a:off x="704850" y="1154113"/>
            <a:ext cx="5540375" cy="3117850"/>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695008" y="4444863"/>
            <a:ext cx="5560060" cy="3636705"/>
          </a:xfrm>
          <a:prstGeom prst="rect">
            <a:avLst/>
          </a:prstGeom>
        </p:spPr>
        <p:txBody>
          <a:bodyPr vert="horz" lIns="92492" tIns="46246" rIns="92492" bIns="4624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1"/>
            <a:ext cx="3011699" cy="463407"/>
          </a:xfrm>
          <a:prstGeom prst="rect">
            <a:avLst/>
          </a:prstGeom>
        </p:spPr>
        <p:txBody>
          <a:bodyPr vert="horz" lIns="92492" tIns="46246" rIns="92492" bIns="4624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9" y="8772671"/>
            <a:ext cx="3011699" cy="463407"/>
          </a:xfrm>
          <a:prstGeom prst="rect">
            <a:avLst/>
          </a:prstGeom>
        </p:spPr>
        <p:txBody>
          <a:bodyPr vert="horz" lIns="92492" tIns="46246" rIns="92492" bIns="46246" rtlCol="0" anchor="b"/>
          <a:lstStyle>
            <a:lvl1pPr algn="r">
              <a:defRPr sz="1200"/>
            </a:lvl1pPr>
          </a:lstStyle>
          <a:p>
            <a:fld id="{9D82D66F-B429-4949-B788-FC3C46F3D90F}" type="slidenum">
              <a:rPr lang="en-US" smtClean="0"/>
              <a:t>‹#›</a:t>
            </a:fld>
            <a:endParaRPr lang="en-US" dirty="0"/>
          </a:p>
        </p:txBody>
      </p:sp>
    </p:spTree>
    <p:extLst>
      <p:ext uri="{BB962C8B-B14F-4D97-AF65-F5344CB8AC3E}">
        <p14:creationId xmlns:p14="http://schemas.microsoft.com/office/powerpoint/2010/main" val="3936409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image" Target="../media/image23.png"/></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In describing who we are, we like to start with our </a:t>
            </a:r>
            <a:r>
              <a:rPr lang="en-US" sz="1100">
                <a:latin typeface="Arial" panose="020B0604020202020204" pitchFamily="34" charset="0"/>
                <a:cs typeface="Arial" panose="020B0604020202020204" pitchFamily="34" charset="0"/>
              </a:rPr>
              <a:t>guiding principles </a:t>
            </a:r>
            <a:r>
              <a:rPr lang="en-US" sz="1100" dirty="0">
                <a:latin typeface="Arial" panose="020B0604020202020204" pitchFamily="34" charset="0"/>
                <a:cs typeface="Arial" panose="020B0604020202020204" pitchFamily="34" charset="0"/>
              </a:rPr>
              <a:t>— our Mission, Vision and Values.</a:t>
            </a:r>
          </a:p>
          <a:p>
            <a:pPr marL="171450" lvl="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Our Mission, Vision and Values are essential pieces of our identity.</a:t>
            </a:r>
          </a:p>
          <a:p>
            <a:pPr marL="171450" lvl="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Our Mission describes why we exist. We look on each one of the 7 million North Texans as someone’s family member.</a:t>
            </a:r>
          </a:p>
          <a:p>
            <a:pPr marL="171450" lvl="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We have many points of access, many types and providers of care, but we one system with one mission.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Our Values summarize how we act, toward our patients, visitors and each other.</a:t>
            </a:r>
          </a:p>
          <a:p>
            <a:pPr marL="171450" indent="-171450">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38C70352-823F-4DE9-9268-F7911FBD67F0}" type="slidenum">
              <a:rPr lang="en-US" smtClean="0"/>
              <a:t>3</a:t>
            </a:fld>
            <a:endParaRPr lang="en-US"/>
          </a:p>
        </p:txBody>
      </p:sp>
    </p:spTree>
    <p:extLst>
      <p:ext uri="{BB962C8B-B14F-4D97-AF65-F5344CB8AC3E}">
        <p14:creationId xmlns:p14="http://schemas.microsoft.com/office/powerpoint/2010/main" val="3279546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Continued focus to increase reporting of events at</a:t>
            </a:r>
            <a:r>
              <a:rPr lang="en-US" baseline="0" dirty="0"/>
              <a:t> all levels for the goal of increase system learning.  </a:t>
            </a:r>
            <a:endParaRPr lang="en-US" dirty="0"/>
          </a:p>
          <a:p>
            <a:endParaRPr lang="en-US" dirty="0"/>
          </a:p>
        </p:txBody>
      </p:sp>
      <p:sp>
        <p:nvSpPr>
          <p:cNvPr id="4" name="Slide Number Placeholder 3"/>
          <p:cNvSpPr>
            <a:spLocks noGrp="1"/>
          </p:cNvSpPr>
          <p:nvPr>
            <p:ph type="sldNum" sz="quarter" idx="10"/>
          </p:nvPr>
        </p:nvSpPr>
        <p:spPr/>
        <p:txBody>
          <a:bodyPr/>
          <a:lstStyle/>
          <a:p>
            <a:fld id="{9D82D66F-B429-4949-B788-FC3C46F3D90F}" type="slidenum">
              <a:rPr lang="en-US" smtClean="0"/>
              <a:t>16</a:t>
            </a:fld>
            <a:endParaRPr lang="en-US" dirty="0"/>
          </a:p>
        </p:txBody>
      </p:sp>
    </p:spTree>
    <p:extLst>
      <p:ext uri="{BB962C8B-B14F-4D97-AF65-F5344CB8AC3E}">
        <p14:creationId xmlns:p14="http://schemas.microsoft.com/office/powerpoint/2010/main" val="9639946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Finding Deviations</a:t>
            </a:r>
          </a:p>
          <a:p>
            <a:pPr marL="285750" indent="-285750">
              <a:buFont typeface="Wingdings" panose="05000000000000000000" pitchFamily="2" charset="2"/>
              <a:buChar char="Ø"/>
            </a:pPr>
            <a:r>
              <a:rPr lang="en-US" dirty="0">
                <a:latin typeface="Arial" panose="020B0604020202020204" pitchFamily="34" charset="0"/>
                <a:cs typeface="Arial" panose="020B0604020202020204" pitchFamily="34" charset="0"/>
              </a:rPr>
              <a:t>Focus on term “deviation” – review examples listed on slide.  (avoid misuse of GAPS which = Generally Accepted Performance Standards)</a:t>
            </a:r>
          </a:p>
          <a:p>
            <a:r>
              <a:rPr lang="en-US" dirty="0">
                <a:solidFill>
                  <a:srgbClr val="0077C8"/>
                </a:solidFill>
                <a:latin typeface="Arial" panose="020B0604020202020204" pitchFamily="34" charset="0"/>
                <a:cs typeface="Arial" panose="020B0604020202020204" pitchFamily="34" charset="0"/>
              </a:rPr>
              <a:t>Functions of the Safety Event Classification Team </a:t>
            </a:r>
          </a:p>
          <a:p>
            <a:endParaRPr lang="en-US" dirty="0">
              <a:solidFill>
                <a:srgbClr val="0077C8"/>
              </a:solidFill>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Goals</a:t>
            </a:r>
          </a:p>
          <a:p>
            <a:pPr marL="171450" indent="-171450">
              <a:buFont typeface="Wingdings" panose="05000000000000000000" pitchFamily="2" charset="2"/>
              <a:buChar char="ü"/>
            </a:pPr>
            <a:r>
              <a:rPr lang="en-US" sz="1200" dirty="0">
                <a:latin typeface="Arial" panose="020B0604020202020204" pitchFamily="34" charset="0"/>
                <a:cs typeface="Arial" panose="020B0604020202020204" pitchFamily="34" charset="0"/>
              </a:rPr>
              <a:t>Consistent, core group making up a Patient Safety Event Classification (PSEC) Committee</a:t>
            </a:r>
          </a:p>
          <a:p>
            <a:pPr marL="285750" indent="-285750">
              <a:buFont typeface="Arial" panose="020B0604020202020204" pitchFamily="34" charset="0"/>
              <a:buChar char="•"/>
            </a:pPr>
            <a:r>
              <a:rPr lang="en-US" sz="1200" dirty="0"/>
              <a:t>Do you have enough information to classify the event before the cause analysis is complete? We can always go back and change it</a:t>
            </a:r>
          </a:p>
          <a:p>
            <a:pPr marL="285750" indent="-285750">
              <a:buFont typeface="Arial" panose="020B0604020202020204" pitchFamily="34" charset="0"/>
              <a:buChar char="•"/>
            </a:pPr>
            <a:r>
              <a:rPr lang="en-US" sz="1200" dirty="0"/>
              <a:t>Err on the side of the higher classification</a:t>
            </a:r>
          </a:p>
          <a:p>
            <a:pPr marL="285750" indent="-285750">
              <a:buFont typeface="Arial" panose="020B0604020202020204" pitchFamily="34" charset="0"/>
              <a:buChar char="•"/>
            </a:pPr>
            <a:r>
              <a:rPr lang="en-US" sz="1200" dirty="0"/>
              <a:t>Pull in stakeholders, subject matter experts such as ED Medical Director, Department Chair </a:t>
            </a:r>
          </a:p>
          <a:p>
            <a:pPr marL="285750" indent="-285750">
              <a:buFont typeface="Arial" panose="020B0604020202020204" pitchFamily="34" charset="0"/>
              <a:buChar char="•"/>
            </a:pPr>
            <a:endParaRPr lang="en-US" sz="1200" dirty="0"/>
          </a:p>
          <a:p>
            <a:r>
              <a:rPr lang="en-US" dirty="0">
                <a:latin typeface="Arial" panose="020B0604020202020204" pitchFamily="34" charset="0"/>
                <a:cs typeface="Arial" panose="020B0604020202020204" pitchFamily="34" charset="0"/>
              </a:rPr>
              <a:t>Conduct the Known Complications Test </a:t>
            </a:r>
            <a:r>
              <a:rPr lang="en-US" b="1" dirty="0">
                <a:latin typeface="Arial" panose="020B0604020202020204" pitchFamily="34" charset="0"/>
                <a:cs typeface="Arial" panose="020B0604020202020204" pitchFamily="34" charset="0"/>
              </a:rPr>
              <a:t>Four</a:t>
            </a:r>
            <a:r>
              <a:rPr lang="en-US" dirty="0">
                <a:latin typeface="Arial" panose="020B0604020202020204" pitchFamily="34" charset="0"/>
                <a:cs typeface="Arial" panose="020B0604020202020204" pitchFamily="34" charset="0"/>
              </a:rPr>
              <a:t> Questions:</a:t>
            </a:r>
          </a:p>
          <a:p>
            <a:r>
              <a:rPr lang="en-US" dirty="0">
                <a:latin typeface="Arial" panose="020B0604020202020204" pitchFamily="34" charset="0"/>
                <a:cs typeface="Arial" panose="020B0604020202020204" pitchFamily="34" charset="0"/>
              </a:rPr>
              <a:t>     1)  Was the procedure, treatment, or test </a:t>
            </a:r>
            <a:r>
              <a:rPr lang="en-US" u="sng" dirty="0">
                <a:latin typeface="Arial" panose="020B0604020202020204" pitchFamily="34" charset="0"/>
                <a:cs typeface="Arial" panose="020B0604020202020204" pitchFamily="34" charset="0"/>
              </a:rPr>
              <a:t>appropriate and warranted </a:t>
            </a:r>
          </a:p>
          <a:p>
            <a:r>
              <a:rPr lang="en-US" dirty="0">
                <a:latin typeface="Arial" panose="020B0604020202020204" pitchFamily="34" charset="0"/>
                <a:cs typeface="Arial" panose="020B0604020202020204" pitchFamily="34" charset="0"/>
              </a:rPr>
              <a:t>           	based on nationally recognized standards of care?</a:t>
            </a:r>
          </a:p>
          <a:p>
            <a:r>
              <a:rPr lang="en-US" dirty="0">
                <a:latin typeface="Arial" panose="020B0604020202020204" pitchFamily="34" charset="0"/>
                <a:cs typeface="Arial" panose="020B0604020202020204" pitchFamily="34" charset="0"/>
              </a:rPr>
              <a:t>     2 ) Was the complication a </a:t>
            </a:r>
            <a:r>
              <a:rPr lang="en-US" u="sng" dirty="0">
                <a:latin typeface="Arial" panose="020B0604020202020204" pitchFamily="34" charset="0"/>
                <a:cs typeface="Arial" panose="020B0604020202020204" pitchFamily="34" charset="0"/>
              </a:rPr>
              <a:t>known risk</a:t>
            </a:r>
            <a:r>
              <a:rPr lang="en-US" dirty="0">
                <a:latin typeface="Arial" panose="020B0604020202020204" pitchFamily="34" charset="0"/>
                <a:cs typeface="Arial" panose="020B0604020202020204" pitchFamily="34" charset="0"/>
              </a:rPr>
              <a:t>, was it </a:t>
            </a:r>
            <a:r>
              <a:rPr lang="en-US" u="sng" dirty="0">
                <a:latin typeface="Arial" panose="020B0604020202020204" pitchFamily="34" charset="0"/>
                <a:cs typeface="Arial" panose="020B0604020202020204" pitchFamily="34" charset="0"/>
              </a:rPr>
              <a:t>anticipated</a:t>
            </a:r>
            <a:r>
              <a:rPr lang="en-US" dirty="0">
                <a:latin typeface="Arial" panose="020B0604020202020204" pitchFamily="34" charset="0"/>
                <a:cs typeface="Arial" panose="020B0604020202020204" pitchFamily="34" charset="0"/>
              </a:rPr>
              <a:t>, and did the </a:t>
            </a:r>
          </a:p>
          <a:p>
            <a:r>
              <a:rPr lang="en-US" dirty="0">
                <a:latin typeface="Arial" panose="020B0604020202020204" pitchFamily="34" charset="0"/>
                <a:cs typeface="Arial" panose="020B0604020202020204" pitchFamily="34" charset="0"/>
              </a:rPr>
              <a:t>           	care team plan ahead to take </a:t>
            </a:r>
            <a:r>
              <a:rPr lang="en-US" u="sng" dirty="0">
                <a:latin typeface="Arial" panose="020B0604020202020204" pitchFamily="34" charset="0"/>
                <a:cs typeface="Arial" panose="020B0604020202020204" pitchFamily="34" charset="0"/>
              </a:rPr>
              <a:t>steps to prevent it</a:t>
            </a:r>
            <a:r>
              <a:rPr lang="en-US" dirty="0">
                <a:latin typeface="Arial" panose="020B0604020202020204" pitchFamily="34" charset="0"/>
                <a:cs typeface="Arial" panose="020B0604020202020204" pitchFamily="34" charset="0"/>
              </a:rPr>
              <a:t>?</a:t>
            </a:r>
          </a:p>
          <a:p>
            <a:r>
              <a:rPr lang="en-US" dirty="0">
                <a:latin typeface="Arial" panose="020B0604020202020204" pitchFamily="34" charset="0"/>
                <a:cs typeface="Arial" panose="020B0604020202020204" pitchFamily="34" charset="0"/>
              </a:rPr>
              <a:t>     3)  Was the complication </a:t>
            </a:r>
            <a:r>
              <a:rPr lang="en-US" u="sng" dirty="0">
                <a:latin typeface="Arial" panose="020B0604020202020204" pitchFamily="34" charset="0"/>
                <a:cs typeface="Arial" panose="020B0604020202020204" pitchFamily="34" charset="0"/>
              </a:rPr>
              <a:t>identified in a timely manner</a:t>
            </a:r>
            <a:r>
              <a:rPr lang="en-US" dirty="0">
                <a:latin typeface="Arial" panose="020B0604020202020204" pitchFamily="34" charset="0"/>
                <a:cs typeface="Arial" panose="020B0604020202020204" pitchFamily="34" charset="0"/>
              </a:rPr>
              <a:t> (i.e. at the time       	occurrence)?</a:t>
            </a:r>
          </a:p>
          <a:p>
            <a:r>
              <a:rPr lang="en-US" dirty="0">
                <a:latin typeface="Arial" panose="020B0604020202020204" pitchFamily="34" charset="0"/>
                <a:cs typeface="Arial" panose="020B0604020202020204" pitchFamily="34" charset="0"/>
              </a:rPr>
              <a:t>     4)  Was the complication </a:t>
            </a:r>
            <a:r>
              <a:rPr lang="en-US" u="sng" dirty="0">
                <a:latin typeface="Arial" panose="020B0604020202020204" pitchFamily="34" charset="0"/>
                <a:cs typeface="Arial" panose="020B0604020202020204" pitchFamily="34" charset="0"/>
              </a:rPr>
              <a:t>treated according to the standard of care </a:t>
            </a:r>
            <a:r>
              <a:rPr lang="en-US" dirty="0">
                <a:latin typeface="Arial" panose="020B0604020202020204" pitchFamily="34" charset="0"/>
                <a:cs typeface="Arial" panose="020B0604020202020204" pitchFamily="34" charset="0"/>
              </a:rPr>
              <a:t>and        	in a timely manner?</a:t>
            </a:r>
          </a:p>
          <a:p>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If the answer to </a:t>
            </a:r>
            <a:r>
              <a:rPr lang="en-US" b="1" i="1" dirty="0">
                <a:solidFill>
                  <a:srgbClr val="FF0000"/>
                </a:solidFill>
                <a:latin typeface="Arial" panose="020B0604020202020204" pitchFamily="34" charset="0"/>
                <a:cs typeface="Arial" panose="020B0604020202020204" pitchFamily="34" charset="0"/>
              </a:rPr>
              <a:t>ALL </a:t>
            </a:r>
            <a:r>
              <a:rPr lang="en-US" b="1" dirty="0">
                <a:solidFill>
                  <a:srgbClr val="FF0000"/>
                </a:solidFill>
                <a:latin typeface="Arial" panose="020B0604020202020204" pitchFamily="34" charset="0"/>
                <a:cs typeface="Arial" panose="020B0604020202020204" pitchFamily="34" charset="0"/>
              </a:rPr>
              <a:t>four questions </a:t>
            </a:r>
            <a:r>
              <a:rPr lang="en-US" dirty="0">
                <a:latin typeface="Arial" panose="020B0604020202020204" pitchFamily="34" charset="0"/>
                <a:cs typeface="Arial" panose="020B0604020202020204" pitchFamily="34" charset="0"/>
              </a:rPr>
              <a:t>is </a:t>
            </a:r>
            <a:r>
              <a:rPr lang="en-US" b="1" dirty="0">
                <a:solidFill>
                  <a:srgbClr val="FF0000"/>
                </a:solidFill>
                <a:latin typeface="Arial" panose="020B0604020202020204" pitchFamily="34" charset="0"/>
                <a:cs typeface="Arial" panose="020B0604020202020204" pitchFamily="34" charset="0"/>
              </a:rPr>
              <a:t>YES</a:t>
            </a:r>
            <a:r>
              <a:rPr lang="en-US" dirty="0">
                <a:latin typeface="Arial" panose="020B0604020202020204" pitchFamily="34" charset="0"/>
                <a:cs typeface="Arial" panose="020B0604020202020204" pitchFamily="34" charset="0"/>
              </a:rPr>
              <a:t>, the event is considered a known complication and </a:t>
            </a:r>
            <a:r>
              <a:rPr lang="en-US" b="1" dirty="0">
                <a:latin typeface="Arial" panose="020B0604020202020204" pitchFamily="34" charset="0"/>
                <a:cs typeface="Arial" panose="020B0604020202020204" pitchFamily="34" charset="0"/>
              </a:rPr>
              <a:t>NOT</a:t>
            </a:r>
            <a:r>
              <a:rPr lang="en-US" dirty="0">
                <a:latin typeface="Arial" panose="020B0604020202020204" pitchFamily="34" charset="0"/>
                <a:cs typeface="Arial" panose="020B0604020202020204" pitchFamily="34" charset="0"/>
              </a:rPr>
              <a:t> a Safety Event.</a:t>
            </a:r>
          </a:p>
          <a:p>
            <a:pPr lvl="1"/>
            <a:r>
              <a:rPr lang="en-US" dirty="0">
                <a:latin typeface="Arial" panose="020B0604020202020204" pitchFamily="34" charset="0"/>
                <a:cs typeface="Arial" panose="020B0604020202020204" pitchFamily="34" charset="0"/>
              </a:rPr>
              <a:t>If the answer to </a:t>
            </a:r>
            <a:r>
              <a:rPr lang="en-US" b="1" i="1" dirty="0">
                <a:solidFill>
                  <a:srgbClr val="FF0000"/>
                </a:solidFill>
                <a:latin typeface="Arial" panose="020B0604020202020204" pitchFamily="34" charset="0"/>
                <a:cs typeface="Arial" panose="020B0604020202020204" pitchFamily="34" charset="0"/>
              </a:rPr>
              <a:t>ANY </a:t>
            </a:r>
            <a:r>
              <a:rPr lang="en-US" b="1" dirty="0">
                <a:solidFill>
                  <a:srgbClr val="FF0000"/>
                </a:solidFill>
                <a:latin typeface="Arial" panose="020B0604020202020204" pitchFamily="34" charset="0"/>
                <a:cs typeface="Arial" panose="020B0604020202020204" pitchFamily="34" charset="0"/>
              </a:rPr>
              <a:t>question</a:t>
            </a:r>
            <a:r>
              <a:rPr lang="en-US" dirty="0">
                <a:latin typeface="Arial" panose="020B0604020202020204" pitchFamily="34" charset="0"/>
                <a:cs typeface="Arial" panose="020B0604020202020204" pitchFamily="34" charset="0"/>
              </a:rPr>
              <a:t> is </a:t>
            </a:r>
            <a:r>
              <a:rPr lang="en-US" b="1" dirty="0">
                <a:solidFill>
                  <a:srgbClr val="FF0000"/>
                </a:solidFill>
                <a:latin typeface="Arial" panose="020B0604020202020204" pitchFamily="34" charset="0"/>
                <a:cs typeface="Arial" panose="020B0604020202020204" pitchFamily="34" charset="0"/>
              </a:rPr>
              <a:t>NO</a:t>
            </a:r>
            <a:r>
              <a:rPr lang="en-US" dirty="0">
                <a:latin typeface="Arial" panose="020B0604020202020204" pitchFamily="34" charset="0"/>
                <a:cs typeface="Arial" panose="020B0604020202020204" pitchFamily="34" charset="0"/>
              </a:rPr>
              <a:t>, a deviation in GAPS exists and the event is a Safety Event. </a:t>
            </a:r>
          </a:p>
          <a:p>
            <a:pPr marL="285750" indent="-285750">
              <a:buFont typeface="Arial" panose="020B0604020202020204" pitchFamily="34" charset="0"/>
              <a:buChar char="•"/>
            </a:pPr>
            <a:endParaRPr lang="en-US" sz="1200" dirty="0"/>
          </a:p>
          <a:p>
            <a:pPr marL="171450" indent="-171450">
              <a:buFont typeface="Wingdings" panose="05000000000000000000" pitchFamily="2" charset="2"/>
              <a:buChar char="ü"/>
            </a:pPr>
            <a:endParaRPr lang="en-US" sz="12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ü"/>
            </a:pPr>
            <a:r>
              <a:rPr lang="en-US" sz="1200" dirty="0">
                <a:latin typeface="Arial" panose="020B0604020202020204" pitchFamily="34" charset="0"/>
                <a:cs typeface="Arial" panose="020B0604020202020204" pitchFamily="34" charset="0"/>
              </a:rPr>
              <a:t>Classify near miss, precursor, and serious events</a:t>
            </a:r>
          </a:p>
          <a:p>
            <a:pPr marL="171450" indent="-171450">
              <a:buFont typeface="Wingdings" panose="05000000000000000000" pitchFamily="2" charset="2"/>
              <a:buChar char="ü"/>
            </a:pPr>
            <a:r>
              <a:rPr lang="en-US" sz="1200" dirty="0">
                <a:latin typeface="Arial" panose="020B0604020202020204" pitchFamily="34" charset="0"/>
                <a:cs typeface="Arial" panose="020B0604020202020204" pitchFamily="34" charset="0"/>
              </a:rPr>
              <a:t>Attendees will stay abreast of all events that are entered in </a:t>
            </a:r>
            <a:r>
              <a:rPr lang="en-US" sz="1200" dirty="0" err="1">
                <a:latin typeface="Arial" panose="020B0604020202020204" pitchFamily="34" charset="0"/>
                <a:cs typeface="Arial" panose="020B0604020202020204" pitchFamily="34" charset="0"/>
              </a:rPr>
              <a:t>RLt</a:t>
            </a:r>
            <a:endParaRPr lang="en-US" sz="1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9D82D66F-B429-4949-B788-FC3C46F3D90F}" type="slidenum">
              <a:rPr lang="en-US" smtClean="0"/>
              <a:t>17</a:t>
            </a:fld>
            <a:endParaRPr lang="en-US" dirty="0"/>
          </a:p>
        </p:txBody>
      </p:sp>
    </p:spTree>
    <p:extLst>
      <p:ext uri="{BB962C8B-B14F-4D97-AF65-F5344CB8AC3E}">
        <p14:creationId xmlns:p14="http://schemas.microsoft.com/office/powerpoint/2010/main" val="4221613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1BDDC66-17CB-4590-958B-CA4B18C6FDDF}" type="slidenum">
              <a:rPr lang="en-US" smtClean="0"/>
              <a:t>18</a:t>
            </a:fld>
            <a:endParaRPr lang="en-US" dirty="0"/>
          </a:p>
        </p:txBody>
      </p:sp>
      <p:pic>
        <p:nvPicPr>
          <p:cNvPr id="5" name="Picture 4"/>
          <p:cNvPicPr>
            <a:picLocks noChangeAspect="1"/>
          </p:cNvPicPr>
          <p:nvPr/>
        </p:nvPicPr>
        <p:blipFill>
          <a:blip r:embed="rId3"/>
          <a:stretch>
            <a:fillRect/>
          </a:stretch>
        </p:blipFill>
        <p:spPr>
          <a:xfrm>
            <a:off x="140238" y="158926"/>
            <a:ext cx="6669602" cy="3426249"/>
          </a:xfrm>
          <a:prstGeom prst="rect">
            <a:avLst/>
          </a:prstGeom>
        </p:spPr>
      </p:pic>
      <p:pic>
        <p:nvPicPr>
          <p:cNvPr id="3" name="Picture 2"/>
          <p:cNvPicPr>
            <a:picLocks noChangeAspect="1"/>
          </p:cNvPicPr>
          <p:nvPr/>
        </p:nvPicPr>
        <p:blipFill>
          <a:blip r:embed="rId4"/>
          <a:stretch>
            <a:fillRect/>
          </a:stretch>
        </p:blipFill>
        <p:spPr>
          <a:xfrm>
            <a:off x="140238" y="417811"/>
            <a:ext cx="3883123" cy="2908475"/>
          </a:xfrm>
          <a:prstGeom prst="rect">
            <a:avLst/>
          </a:prstGeom>
          <a:solidFill>
            <a:schemeClr val="tx1"/>
          </a:solidFill>
        </p:spPr>
      </p:pic>
      <p:sp>
        <p:nvSpPr>
          <p:cNvPr id="6" name="Notes Placeholder 2"/>
          <p:cNvSpPr>
            <a:spLocks noGrp="1"/>
          </p:cNvSpPr>
          <p:nvPr>
            <p:ph type="body" idx="3"/>
          </p:nvPr>
        </p:nvSpPr>
        <p:spPr>
          <a:xfrm>
            <a:off x="695008" y="3793012"/>
            <a:ext cx="5560060" cy="5234582"/>
          </a:xfrm>
        </p:spPr>
        <p:txBody>
          <a:bodyPr/>
          <a:lstStyle/>
          <a:p>
            <a:r>
              <a:rPr lang="en-US" altLang="en-US" dirty="0">
                <a:latin typeface="Arial" panose="020B0604020202020204" pitchFamily="34" charset="0"/>
              </a:rPr>
              <a:t>High Reliability leaders need to prevent (via reliable practice of error prevention techniques) and detect (via attention to issues on the front line, attention to emerging or continuing problems or other mechanisms that demonstrate operational situational awareness) problems that make it difficult for staff to practice correctly and reliability.  These incorrect practices can lead to a safety event.</a:t>
            </a:r>
          </a:p>
          <a:p>
            <a:endParaRPr lang="en-US" altLang="en-US" dirty="0">
              <a:latin typeface="Arial" panose="020B0604020202020204" pitchFamily="34" charset="0"/>
            </a:endParaRPr>
          </a:p>
          <a:p>
            <a:r>
              <a:rPr lang="en-US" altLang="en-US" dirty="0">
                <a:latin typeface="Arial" panose="020B0604020202020204" pitchFamily="34" charset="0"/>
              </a:rPr>
              <a:t>But just knowing what the problems are and fixing them isn’t enough – leaders must also look for the causes of the events.  Just fixing the problem at the time it occurs, accomplishes only that outcome.  But the problem can recur.  Looking for the deeper causes and fixing those can reduce the chance that the event will happen again in the future.</a:t>
            </a:r>
          </a:p>
          <a:p>
            <a:r>
              <a:rPr lang="en-US" b="1" dirty="0"/>
              <a:t>Why perform cause analysis: as leaders, we have an imperative</a:t>
            </a:r>
            <a:r>
              <a:rPr lang="en-US" b="1" baseline="0" dirty="0"/>
              <a:t> to prevent and detect problems that can lead to an event. Yet, we have a more profound obligation to correct causes once an event has occurred. </a:t>
            </a:r>
            <a:endParaRPr lang="en-US" b="1" dirty="0"/>
          </a:p>
        </p:txBody>
      </p:sp>
    </p:spTree>
    <p:extLst>
      <p:ext uri="{BB962C8B-B14F-4D97-AF65-F5344CB8AC3E}">
        <p14:creationId xmlns:p14="http://schemas.microsoft.com/office/powerpoint/2010/main" val="7821659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HRO Training: In 2015, training requirement</a:t>
            </a:r>
            <a:r>
              <a:rPr lang="en-US" baseline="0" dirty="0"/>
              <a:t> </a:t>
            </a:r>
            <a:r>
              <a:rPr lang="en-US" dirty="0"/>
              <a:t>of all leaders </a:t>
            </a:r>
          </a:p>
          <a:p>
            <a:r>
              <a:rPr lang="en-US" dirty="0"/>
              <a:t>In 2016, Trained  &gt;22,000+ THR staff and 1800 (2015 2016) of physicians in HRO principles</a:t>
            </a:r>
            <a:r>
              <a:rPr lang="en-US" baseline="0" dirty="0"/>
              <a:t> and Error Prevention Tools</a:t>
            </a:r>
          </a:p>
          <a:p>
            <a:endParaRPr lang="en-US" baseline="0" dirty="0"/>
          </a:p>
          <a:p>
            <a:r>
              <a:rPr lang="en-US" baseline="0" dirty="0"/>
              <a:t>Game Day: Video developed with competency for physician training. The video is </a:t>
            </a:r>
            <a:r>
              <a:rPr lang="en-US" baseline="0" dirty="0" err="1"/>
              <a:t>interprofessional</a:t>
            </a:r>
            <a:r>
              <a:rPr lang="en-US" baseline="0" dirty="0"/>
              <a:t> and will be utilized in New Employee Orientation as well for training. </a:t>
            </a:r>
          </a:p>
          <a:p>
            <a:endParaRPr lang="en-US" dirty="0"/>
          </a:p>
          <a:p>
            <a:r>
              <a:rPr lang="en-US" baseline="0" dirty="0"/>
              <a:t>New Leader Orientation: </a:t>
            </a:r>
            <a:r>
              <a:rPr lang="en-US" dirty="0"/>
              <a:t>Starting</a:t>
            </a:r>
            <a:r>
              <a:rPr lang="en-US" baseline="0" dirty="0"/>
              <a:t> in October 2017, new leaders orientation will include 2 hours dedicated to HRO and taught by THR executive leaders.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9D82D66F-B429-4949-B788-FC3C46F3D90F}" type="slidenum">
              <a:rPr lang="en-US" smtClean="0"/>
              <a:t>20</a:t>
            </a:fld>
            <a:endParaRPr lang="en-US" dirty="0"/>
          </a:p>
        </p:txBody>
      </p:sp>
    </p:spTree>
    <p:extLst>
      <p:ext uri="{BB962C8B-B14F-4D97-AF65-F5344CB8AC3E}">
        <p14:creationId xmlns:p14="http://schemas.microsoft.com/office/powerpoint/2010/main" val="32588985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Inform and continue education/ knowledge on HRO principles and initiatives. </a:t>
            </a:r>
          </a:p>
          <a:p>
            <a:r>
              <a:rPr lang="en-US" sz="1200" kern="1200" dirty="0">
                <a:solidFill>
                  <a:schemeClr val="tx1"/>
                </a:solidFill>
                <a:effectLst/>
                <a:latin typeface="+mn-lt"/>
                <a:ea typeface="+mn-ea"/>
                <a:cs typeface="+mn-cs"/>
              </a:rPr>
              <a:t>Engage audience and keep HRO ‘fresh’ and top of mind. Tie in with other initiatives</a:t>
            </a:r>
          </a:p>
          <a:p>
            <a:r>
              <a:rPr lang="en-US" sz="1200" kern="1200" dirty="0">
                <a:solidFill>
                  <a:schemeClr val="tx1"/>
                </a:solidFill>
                <a:effectLst/>
                <a:latin typeface="+mn-lt"/>
                <a:ea typeface="+mn-ea"/>
                <a:cs typeface="+mn-cs"/>
              </a:rPr>
              <a:t>CONSIDER PREVIEW OF STAR</a:t>
            </a:r>
            <a:r>
              <a:rPr lang="en-US" sz="1200" kern="1200" baseline="0" dirty="0">
                <a:solidFill>
                  <a:schemeClr val="tx1"/>
                </a:solidFill>
                <a:effectLst/>
                <a:latin typeface="+mn-lt"/>
                <a:ea typeface="+mn-ea"/>
                <a:cs typeface="+mn-cs"/>
              </a:rPr>
              <a:t> VIDEO</a:t>
            </a:r>
            <a:endParaRPr lang="en-US" dirty="0"/>
          </a:p>
        </p:txBody>
      </p:sp>
      <p:sp>
        <p:nvSpPr>
          <p:cNvPr id="4" name="Slide Number Placeholder 3"/>
          <p:cNvSpPr>
            <a:spLocks noGrp="1"/>
          </p:cNvSpPr>
          <p:nvPr>
            <p:ph type="sldNum" sz="quarter" idx="10"/>
          </p:nvPr>
        </p:nvSpPr>
        <p:spPr/>
        <p:txBody>
          <a:bodyPr/>
          <a:lstStyle/>
          <a:p>
            <a:fld id="{9D82D66F-B429-4949-B788-FC3C46F3D90F}" type="slidenum">
              <a:rPr lang="en-US" smtClean="0"/>
              <a:t>21</a:t>
            </a:fld>
            <a:endParaRPr lang="en-US"/>
          </a:p>
        </p:txBody>
      </p:sp>
    </p:spTree>
    <p:extLst>
      <p:ext uri="{BB962C8B-B14F-4D97-AF65-F5344CB8AC3E}">
        <p14:creationId xmlns:p14="http://schemas.microsoft.com/office/powerpoint/2010/main" val="1295604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1031"/>
          <p:cNvSpPr>
            <a:spLocks noGrp="1" noChangeArrowheads="1"/>
          </p:cNvSpPr>
          <p:nvPr>
            <p:ph type="sldNum" sz="quarter" idx="5"/>
          </p:nvPr>
        </p:nvSpPr>
        <p:spPr/>
        <p:txBody>
          <a:bodyPr/>
          <a:lstStyle>
            <a:lvl1pPr defTabSz="974406">
              <a:defRPr>
                <a:solidFill>
                  <a:schemeClr val="tx1"/>
                </a:solidFill>
                <a:latin typeface="Arial" pitchFamily="34" charset="0"/>
              </a:defRPr>
            </a:lvl1pPr>
            <a:lvl2pPr marL="779525" indent="-299817" defTabSz="974406">
              <a:defRPr>
                <a:solidFill>
                  <a:schemeClr val="tx1"/>
                </a:solidFill>
                <a:latin typeface="Arial" pitchFamily="34" charset="0"/>
              </a:defRPr>
            </a:lvl2pPr>
            <a:lvl3pPr marL="1199269" indent="-239854" defTabSz="974406">
              <a:defRPr>
                <a:solidFill>
                  <a:schemeClr val="tx1"/>
                </a:solidFill>
                <a:latin typeface="Arial" pitchFamily="34" charset="0"/>
              </a:defRPr>
            </a:lvl3pPr>
            <a:lvl4pPr marL="1678976" indent="-239854" defTabSz="974406">
              <a:defRPr>
                <a:solidFill>
                  <a:schemeClr val="tx1"/>
                </a:solidFill>
                <a:latin typeface="Arial" pitchFamily="34" charset="0"/>
              </a:defRPr>
            </a:lvl4pPr>
            <a:lvl5pPr marL="2158684" indent="-239854" defTabSz="974406">
              <a:defRPr>
                <a:solidFill>
                  <a:schemeClr val="tx1"/>
                </a:solidFill>
                <a:latin typeface="Arial" pitchFamily="34" charset="0"/>
              </a:defRPr>
            </a:lvl5pPr>
            <a:lvl6pPr marL="2638392" indent="-239854" defTabSz="974406" eaLnBrk="0" fontAlgn="base" hangingPunct="0">
              <a:spcBef>
                <a:spcPct val="0"/>
              </a:spcBef>
              <a:spcAft>
                <a:spcPct val="0"/>
              </a:spcAft>
              <a:defRPr>
                <a:solidFill>
                  <a:schemeClr val="tx1"/>
                </a:solidFill>
                <a:latin typeface="Arial" pitchFamily="34" charset="0"/>
              </a:defRPr>
            </a:lvl6pPr>
            <a:lvl7pPr marL="3118098" indent="-239854" defTabSz="974406" eaLnBrk="0" fontAlgn="base" hangingPunct="0">
              <a:spcBef>
                <a:spcPct val="0"/>
              </a:spcBef>
              <a:spcAft>
                <a:spcPct val="0"/>
              </a:spcAft>
              <a:defRPr>
                <a:solidFill>
                  <a:schemeClr val="tx1"/>
                </a:solidFill>
                <a:latin typeface="Arial" pitchFamily="34" charset="0"/>
              </a:defRPr>
            </a:lvl7pPr>
            <a:lvl8pPr marL="3597806" indent="-239854" defTabSz="974406" eaLnBrk="0" fontAlgn="base" hangingPunct="0">
              <a:spcBef>
                <a:spcPct val="0"/>
              </a:spcBef>
              <a:spcAft>
                <a:spcPct val="0"/>
              </a:spcAft>
              <a:defRPr>
                <a:solidFill>
                  <a:schemeClr val="tx1"/>
                </a:solidFill>
                <a:latin typeface="Arial" pitchFamily="34" charset="0"/>
              </a:defRPr>
            </a:lvl8pPr>
            <a:lvl9pPr marL="4077513" indent="-239854" defTabSz="974406" eaLnBrk="0" fontAlgn="base" hangingPunct="0">
              <a:spcBef>
                <a:spcPct val="0"/>
              </a:spcBef>
              <a:spcAft>
                <a:spcPct val="0"/>
              </a:spcAft>
              <a:defRPr>
                <a:solidFill>
                  <a:schemeClr val="tx1"/>
                </a:solidFill>
                <a:latin typeface="Arial" pitchFamily="34" charset="0"/>
              </a:defRPr>
            </a:lvl9pPr>
          </a:lstStyle>
          <a:p>
            <a:fld id="{0459E5E4-758F-4660-BD9D-6C492B2DBAD6}" type="slidenum">
              <a:rPr lang="en-US" altLang="en-US" smtClean="0"/>
              <a:pPr/>
              <a:t>23</a:t>
            </a:fld>
            <a:endParaRPr lang="en-US" altLang="en-US"/>
          </a:p>
        </p:txBody>
      </p:sp>
      <p:sp>
        <p:nvSpPr>
          <p:cNvPr id="3" name="Slide Image Placeholder 2"/>
          <p:cNvSpPr>
            <a:spLocks noGrp="1" noRot="1" noChangeAspect="1"/>
          </p:cNvSpPr>
          <p:nvPr>
            <p:ph type="sldImg"/>
          </p:nvPr>
        </p:nvSpPr>
        <p:spPr/>
      </p:sp>
      <p:sp>
        <p:nvSpPr>
          <p:cNvPr id="4" name="Notes Placeholder 3"/>
          <p:cNvSpPr>
            <a:spLocks noGrp="1"/>
          </p:cNvSpPr>
          <p:nvPr>
            <p:ph type="body" idx="1"/>
          </p:nvPr>
        </p:nvSpPr>
        <p:spPr/>
        <p:txBody>
          <a:bodyPr/>
          <a:lstStyle/>
          <a:p>
            <a:r>
              <a:rPr lang="en-US" b="1" dirty="0"/>
              <a:t>Speaker’s Notes: </a:t>
            </a:r>
          </a:p>
          <a:p>
            <a:endParaRPr lang="en-US" dirty="0"/>
          </a:p>
          <a:p>
            <a:pPr marL="171450" indent="-171450">
              <a:buFont typeface="Arial" panose="020B0604020202020204" pitchFamily="34" charset="0"/>
              <a:buChar char="•"/>
            </a:pPr>
            <a:r>
              <a:rPr lang="en-US" b="1" i="1" dirty="0"/>
              <a:t>Ask: </a:t>
            </a:r>
            <a:r>
              <a:rPr lang="en-US" dirty="0"/>
              <a:t>What does this quote mean to you? </a:t>
            </a:r>
          </a:p>
          <a:p>
            <a:pPr marL="628650" lvl="1" indent="-171450">
              <a:buFont typeface="Arial" panose="020B0604020202020204" pitchFamily="34" charset="0"/>
              <a:buChar char="•"/>
            </a:pPr>
            <a:r>
              <a:rPr lang="en-US" dirty="0"/>
              <a:t>If you witness any unsafe behavior or action and don’t intervene, you are just as accountable for the outcome as the individual who acted.</a:t>
            </a:r>
          </a:p>
          <a:p>
            <a:endParaRPr lang="en-US" dirty="0"/>
          </a:p>
          <a:p>
            <a:pPr marL="171450" indent="-171450">
              <a:buFont typeface="Arial" panose="020B0604020202020204" pitchFamily="34" charset="0"/>
              <a:buChar char="•"/>
            </a:pPr>
            <a:r>
              <a:rPr lang="en-US" dirty="0"/>
              <a:t>We are all responsible for patient safety and prevention of harm. </a:t>
            </a:r>
          </a:p>
          <a:p>
            <a:pPr marL="628650" lvl="1" indent="-171450">
              <a:buFont typeface="Arial" panose="020B0604020202020204" pitchFamily="34" charset="0"/>
              <a:buChar char="•"/>
            </a:pPr>
            <a:r>
              <a:rPr lang="en-US" dirty="0"/>
              <a:t>4 eyes are better than two </a:t>
            </a:r>
          </a:p>
          <a:p>
            <a:pPr lvl="1"/>
            <a:endParaRPr lang="en-US" dirty="0"/>
          </a:p>
          <a:p>
            <a:pPr marL="171450" indent="-171450">
              <a:buFont typeface="Arial" panose="020B0604020202020204" pitchFamily="34" charset="0"/>
              <a:buChar char="•"/>
            </a:pPr>
            <a:r>
              <a:rPr lang="en-US" dirty="0"/>
              <a:t>The power of peer check- multiplies our reliability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Rhetorical question: If we place our patients and each other at risk by doing </a:t>
            </a:r>
            <a:r>
              <a:rPr lang="en-US" i="1" dirty="0"/>
              <a:t>nothing, </a:t>
            </a:r>
            <a:r>
              <a:rPr lang="en-US" dirty="0"/>
              <a:t>what does it mean to do SOMETHING? </a:t>
            </a:r>
          </a:p>
          <a:p>
            <a:pPr marL="628650" lvl="1" indent="-171450">
              <a:buFont typeface="Arial" panose="020B0604020202020204" pitchFamily="34" charset="0"/>
              <a:buChar char="•"/>
            </a:pPr>
            <a:r>
              <a:rPr lang="en-US" b="1" u="sng" dirty="0"/>
              <a:t>You</a:t>
            </a:r>
            <a:r>
              <a:rPr lang="en-US" dirty="0"/>
              <a:t> are what it means to do SOMETHING. And we’ll learn exactly how you’re going to do that. First, let’s think a little more about your role as a coach and the influence you have on the organization. </a:t>
            </a:r>
          </a:p>
          <a:p>
            <a:endParaRPr lang="en-US" dirty="0"/>
          </a:p>
        </p:txBody>
      </p:sp>
    </p:spTree>
    <p:extLst>
      <p:ext uri="{BB962C8B-B14F-4D97-AF65-F5344CB8AC3E}">
        <p14:creationId xmlns:p14="http://schemas.microsoft.com/office/powerpoint/2010/main" val="19621299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5008" y="4444861"/>
            <a:ext cx="5560060" cy="4473508"/>
          </a:xfrm>
        </p:spPr>
        <p:txBody>
          <a:bodyPr/>
          <a:lstStyle/>
          <a:p>
            <a:r>
              <a:rPr lang="en-US" sz="1200" b="1" dirty="0">
                <a:solidFill>
                  <a:schemeClr val="tx1"/>
                </a:solidFill>
                <a:latin typeface="Arial" panose="020B0604020202020204" pitchFamily="34" charset="0"/>
                <a:cs typeface="Arial" panose="020B0604020202020204" pitchFamily="34" charset="0"/>
              </a:rPr>
              <a:t>Understand</a:t>
            </a:r>
            <a:r>
              <a:rPr lang="en-US" sz="1200" dirty="0">
                <a:solidFill>
                  <a:schemeClr val="tx1"/>
                </a:solidFill>
                <a:latin typeface="Arial" panose="020B0604020202020204" pitchFamily="34" charset="0"/>
                <a:cs typeface="Arial" panose="020B0604020202020204" pitchFamily="34" charset="0"/>
              </a:rPr>
              <a:t> the structure of the </a:t>
            </a:r>
            <a:r>
              <a:rPr lang="en-US" sz="1200" b="1" dirty="0">
                <a:solidFill>
                  <a:schemeClr val="tx1"/>
                </a:solidFill>
                <a:latin typeface="Arial" panose="020B0604020202020204" pitchFamily="34" charset="0"/>
                <a:cs typeface="Arial" panose="020B0604020202020204" pitchFamily="34" charset="0"/>
              </a:rPr>
              <a:t>Reliability Coach program</a:t>
            </a:r>
          </a:p>
          <a:p>
            <a:endParaRPr lang="en-US" sz="1200" b="1" dirty="0">
              <a:solidFill>
                <a:schemeClr val="tx1"/>
              </a:solidFill>
              <a:latin typeface="Arial" panose="020B0604020202020204" pitchFamily="34" charset="0"/>
              <a:cs typeface="Arial" panose="020B0604020202020204" pitchFamily="34" charset="0"/>
            </a:endParaRPr>
          </a:p>
          <a:p>
            <a:r>
              <a:rPr lang="en-US" sz="1200" dirty="0">
                <a:solidFill>
                  <a:schemeClr val="tx1"/>
                </a:solidFill>
                <a:latin typeface="Arial" panose="020B0604020202020204" pitchFamily="34" charset="0"/>
                <a:cs typeface="Arial" panose="020B0604020202020204" pitchFamily="34" charset="0"/>
              </a:rPr>
              <a:t>Articulate/Describe </a:t>
            </a:r>
            <a:r>
              <a:rPr lang="en-US" sz="1200" b="1" dirty="0">
                <a:solidFill>
                  <a:schemeClr val="tx1"/>
                </a:solidFill>
                <a:latin typeface="Arial" panose="020B0604020202020204" pitchFamily="34" charset="0"/>
                <a:cs typeface="Arial" panose="020B0604020202020204" pitchFamily="34" charset="0"/>
              </a:rPr>
              <a:t>how Error Prevention Tools are most effectively used </a:t>
            </a:r>
            <a:r>
              <a:rPr lang="en-US" sz="1200" dirty="0">
                <a:solidFill>
                  <a:schemeClr val="tx1"/>
                </a:solidFill>
                <a:latin typeface="Arial" panose="020B0604020202020204" pitchFamily="34" charset="0"/>
                <a:cs typeface="Arial" panose="020B0604020202020204" pitchFamily="34" charset="0"/>
              </a:rPr>
              <a:t>to decrease harm in the workplace</a:t>
            </a:r>
          </a:p>
          <a:p>
            <a:endParaRPr lang="en-US" sz="1200" dirty="0">
              <a:solidFill>
                <a:schemeClr val="tx1"/>
              </a:solidFill>
              <a:latin typeface="Arial" panose="020B0604020202020204" pitchFamily="34" charset="0"/>
              <a:cs typeface="Arial" panose="020B0604020202020204" pitchFamily="34" charset="0"/>
            </a:endParaRPr>
          </a:p>
          <a:p>
            <a:r>
              <a:rPr lang="en-US" sz="1200" b="1" dirty="0">
                <a:solidFill>
                  <a:schemeClr val="tx1"/>
                </a:solidFill>
                <a:latin typeface="Arial" panose="020B0604020202020204" pitchFamily="34" charset="0"/>
                <a:cs typeface="Arial" panose="020B0604020202020204" pitchFamily="34" charset="0"/>
              </a:rPr>
              <a:t>Develop a comfort level</a:t>
            </a:r>
            <a:r>
              <a:rPr lang="en-US" sz="1200" dirty="0">
                <a:solidFill>
                  <a:schemeClr val="tx1"/>
                </a:solidFill>
                <a:latin typeface="Arial" panose="020B0604020202020204" pitchFamily="34" charset="0"/>
                <a:cs typeface="Arial" panose="020B0604020202020204" pitchFamily="34" charset="0"/>
              </a:rPr>
              <a:t> performing peer coaching and understanding of ongoing activities</a:t>
            </a:r>
          </a:p>
          <a:p>
            <a:pPr marL="0" indent="0">
              <a:buNone/>
            </a:pPr>
            <a:endParaRPr lang="en-US" sz="1200" dirty="0">
              <a:solidFill>
                <a:schemeClr val="tx1"/>
              </a:solidFill>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Link peer coaching </a:t>
            </a:r>
            <a:r>
              <a:rPr lang="en-US" sz="1200" dirty="0">
                <a:latin typeface="Arial" panose="020B0604020202020204" pitchFamily="34" charset="0"/>
                <a:cs typeface="Arial" panose="020B0604020202020204" pitchFamily="34" charset="0"/>
              </a:rPr>
              <a:t>techniques with affirmative and redirection coaching with Our </a:t>
            </a:r>
            <a:r>
              <a:rPr lang="en-US" sz="1200" b="1" dirty="0">
                <a:latin typeface="Arial" panose="020B0604020202020204" pitchFamily="34" charset="0"/>
                <a:cs typeface="Arial" panose="020B0604020202020204" pitchFamily="34" charset="0"/>
              </a:rPr>
              <a:t>Texas Health Promise</a:t>
            </a:r>
            <a:r>
              <a:rPr lang="en-US" sz="1200" b="1" baseline="30000" dirty="0"/>
              <a:t>SM</a:t>
            </a:r>
            <a:r>
              <a:rPr lang="en-US" sz="1200" b="1" dirty="0">
                <a:latin typeface="Arial" panose="020B0604020202020204" pitchFamily="34" charset="0"/>
                <a:cs typeface="Arial" panose="020B0604020202020204" pitchFamily="34" charset="0"/>
              </a:rPr>
              <a:t> Behaviors  </a:t>
            </a:r>
          </a:p>
          <a:p>
            <a:endParaRPr lang="en-US"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Demonstrate coaching techniques </a:t>
            </a:r>
            <a:r>
              <a:rPr lang="en-US" sz="1200" dirty="0">
                <a:latin typeface="Arial" panose="020B0604020202020204" pitchFamily="34" charset="0"/>
                <a:cs typeface="Arial" panose="020B0604020202020204" pitchFamily="34" charset="0"/>
              </a:rPr>
              <a:t>through skill building with affirmative and redirection coaching</a:t>
            </a:r>
          </a:p>
          <a:p>
            <a:endParaRPr lang="en-US" sz="1200" dirty="0">
              <a:latin typeface="Arial" panose="020B0604020202020204" pitchFamily="34" charset="0"/>
              <a:cs typeface="Arial" panose="020B0604020202020204" pitchFamily="34" charset="0"/>
            </a:endParaRPr>
          </a:p>
          <a:p>
            <a:r>
              <a:rPr lang="en-US" sz="1200" b="1" dirty="0">
                <a:latin typeface="Arial" panose="020B0604020202020204" pitchFamily="34" charset="0"/>
                <a:cs typeface="Arial" panose="020B0604020202020204" pitchFamily="34" charset="0"/>
              </a:rPr>
              <a:t>Understand expectations</a:t>
            </a:r>
            <a:r>
              <a:rPr lang="en-US" sz="1200" dirty="0">
                <a:latin typeface="Arial" panose="020B0604020202020204" pitchFamily="34" charset="0"/>
                <a:cs typeface="Arial" panose="020B0604020202020204" pitchFamily="34" charset="0"/>
              </a:rPr>
              <a:t> for communicating and documenting coach interactions</a:t>
            </a:r>
          </a:p>
          <a:p>
            <a:endParaRPr lang="en-US" sz="1200" dirty="0">
              <a:solidFill>
                <a:schemeClr val="tx1"/>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9D82D66F-B429-4949-B788-FC3C46F3D90F}" type="slidenum">
              <a:rPr lang="en-US" smtClean="0"/>
              <a:t>25</a:t>
            </a:fld>
            <a:endParaRPr lang="en-US"/>
          </a:p>
        </p:txBody>
      </p:sp>
    </p:spTree>
    <p:extLst>
      <p:ext uri="{BB962C8B-B14F-4D97-AF65-F5344CB8AC3E}">
        <p14:creationId xmlns:p14="http://schemas.microsoft.com/office/powerpoint/2010/main" val="23252328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RISI is a HPI methodology for capturing a full</a:t>
            </a:r>
            <a:r>
              <a:rPr lang="en-US" baseline="0" dirty="0"/>
              <a:t> menu of patient safety measures for a more comprehensive view of our high reliability journey. </a:t>
            </a:r>
            <a:endParaRPr lang="en-US" dirty="0"/>
          </a:p>
        </p:txBody>
      </p:sp>
      <p:sp>
        <p:nvSpPr>
          <p:cNvPr id="4" name="Slide Number Placeholder 3"/>
          <p:cNvSpPr>
            <a:spLocks noGrp="1"/>
          </p:cNvSpPr>
          <p:nvPr>
            <p:ph type="sldNum" sz="quarter" idx="10"/>
          </p:nvPr>
        </p:nvSpPr>
        <p:spPr/>
        <p:txBody>
          <a:bodyPr/>
          <a:lstStyle/>
          <a:p>
            <a:fld id="{9D82D66F-B429-4949-B788-FC3C46F3D90F}" type="slidenum">
              <a:rPr lang="en-US" smtClean="0"/>
              <a:t>27</a:t>
            </a:fld>
            <a:endParaRPr lang="en-US" dirty="0"/>
          </a:p>
        </p:txBody>
      </p:sp>
    </p:spTree>
    <p:extLst>
      <p:ext uri="{BB962C8B-B14F-4D97-AF65-F5344CB8AC3E}">
        <p14:creationId xmlns:p14="http://schemas.microsoft.com/office/powerpoint/2010/main" val="15196460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Biggest</a:t>
            </a:r>
            <a:r>
              <a:rPr lang="en-US" baseline="0" dirty="0"/>
              <a:t> Challenge</a:t>
            </a:r>
          </a:p>
          <a:p>
            <a:r>
              <a:rPr lang="en-US" baseline="0" dirty="0"/>
              <a:t>Biggest Win</a:t>
            </a:r>
          </a:p>
          <a:p>
            <a:r>
              <a:rPr lang="en-US" baseline="0" dirty="0"/>
              <a:t>Leadership Engagement</a:t>
            </a:r>
          </a:p>
          <a:p>
            <a:r>
              <a:rPr lang="en-US" baseline="0" dirty="0"/>
              <a:t>Sustainment Efforts</a:t>
            </a:r>
          </a:p>
          <a:p>
            <a:r>
              <a:rPr lang="en-US" baseline="0" dirty="0"/>
              <a:t>Sharp End vs. Blunt End</a:t>
            </a:r>
          </a:p>
          <a:p>
            <a:endParaRPr lang="en-US" dirty="0"/>
          </a:p>
        </p:txBody>
      </p:sp>
      <p:sp>
        <p:nvSpPr>
          <p:cNvPr id="4" name="Slide Number Placeholder 3"/>
          <p:cNvSpPr>
            <a:spLocks noGrp="1"/>
          </p:cNvSpPr>
          <p:nvPr>
            <p:ph type="sldNum" sz="quarter" idx="10"/>
          </p:nvPr>
        </p:nvSpPr>
        <p:spPr/>
        <p:txBody>
          <a:bodyPr/>
          <a:lstStyle/>
          <a:p>
            <a:fld id="{9D82D66F-B429-4949-B788-FC3C46F3D90F}" type="slidenum">
              <a:rPr lang="en-US" smtClean="0"/>
              <a:t>39</a:t>
            </a:fld>
            <a:endParaRPr lang="en-US" dirty="0"/>
          </a:p>
        </p:txBody>
      </p:sp>
    </p:spTree>
    <p:extLst>
      <p:ext uri="{BB962C8B-B14F-4D97-AF65-F5344CB8AC3E}">
        <p14:creationId xmlns:p14="http://schemas.microsoft.com/office/powerpoint/2010/main" val="3662687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Our Mission, Vision and Values shape us as on the nation’s largest faith-based, nonprofit health care systems.</a:t>
            </a:r>
          </a:p>
          <a:p>
            <a:pPr marL="171450" lvl="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We’re privileged to serve one of the nation’s fastest growing regions. The population of North Texas is expected to top 10 million by 2020.</a:t>
            </a:r>
          </a:p>
          <a:p>
            <a:r>
              <a:rPr lang="en-US" baseline="0" dirty="0"/>
              <a:t>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8C70352-823F-4DE9-9268-F7911FBD67F0}" type="slidenum">
              <a:rPr lang="en-US" smtClean="0"/>
              <a:t>4</a:t>
            </a:fld>
            <a:endParaRPr lang="en-US"/>
          </a:p>
        </p:txBody>
      </p:sp>
    </p:spTree>
    <p:extLst>
      <p:ext uri="{BB962C8B-B14F-4D97-AF65-F5344CB8AC3E}">
        <p14:creationId xmlns:p14="http://schemas.microsoft.com/office/powerpoint/2010/main" val="2797312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We started as an excellent acute-care hospital system when we brought the Harris Methodist and Presbyterian health systems together with Arlington Memorial Hospital in 1997. </a:t>
            </a:r>
          </a:p>
          <a:p>
            <a:pPr marL="171450" lvl="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From 2007 through 2016 we completed a strategic plan in a process we called “Climbing Transformation Mountain.” During this time we evolved into a nationally benchmarked health care delivery system.</a:t>
            </a:r>
          </a:p>
          <a:p>
            <a:pPr marL="171450" lvl="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Today Texas Health comprises 29 hospital locations and more than 350 ambulatory access points across North Texas.   </a:t>
            </a:r>
          </a:p>
        </p:txBody>
      </p:sp>
      <p:sp>
        <p:nvSpPr>
          <p:cNvPr id="4" name="Slide Number Placeholder 3"/>
          <p:cNvSpPr>
            <a:spLocks noGrp="1"/>
          </p:cNvSpPr>
          <p:nvPr>
            <p:ph type="sldNum" sz="quarter" idx="10"/>
          </p:nvPr>
        </p:nvSpPr>
        <p:spPr/>
        <p:txBody>
          <a:bodyPr/>
          <a:lstStyle/>
          <a:p>
            <a:fld id="{38C70352-823F-4DE9-9268-F7911FBD67F0}" type="slidenum">
              <a:rPr lang="en-US" smtClean="0"/>
              <a:t>5</a:t>
            </a:fld>
            <a:endParaRPr lang="en-US"/>
          </a:p>
        </p:txBody>
      </p:sp>
    </p:spTree>
    <p:extLst>
      <p:ext uri="{BB962C8B-B14F-4D97-AF65-F5344CB8AC3E}">
        <p14:creationId xmlns:p14="http://schemas.microsoft.com/office/powerpoint/2010/main" val="7479454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A few numbers help to tell the story of our impact on health care delivery in North Texas. </a:t>
            </a:r>
          </a:p>
          <a:p>
            <a:pPr marL="171450" lvl="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The volume stats are important primarily because they show people are choosing Texas Health for their health care.</a:t>
            </a:r>
          </a:p>
          <a:p>
            <a:pPr marL="171450" lvl="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We believe strongly in giving back to the community. Our charity care and community benefit exceeds our Texas nonprofit requirement by almost 22 percent. We believe it’s the right thing to do.</a:t>
            </a:r>
          </a:p>
          <a:p>
            <a:pPr marL="171450" lvl="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And our strong financial position helps ensure that we can sustain our mission. </a:t>
            </a:r>
          </a:p>
          <a:p>
            <a:endParaRPr lang="en-US" dirty="0"/>
          </a:p>
        </p:txBody>
      </p:sp>
      <p:sp>
        <p:nvSpPr>
          <p:cNvPr id="4" name="Slide Number Placeholder 3"/>
          <p:cNvSpPr>
            <a:spLocks noGrp="1"/>
          </p:cNvSpPr>
          <p:nvPr>
            <p:ph type="sldNum" sz="quarter" idx="10"/>
          </p:nvPr>
        </p:nvSpPr>
        <p:spPr/>
        <p:txBody>
          <a:bodyPr/>
          <a:lstStyle/>
          <a:p>
            <a:fld id="{38C70352-823F-4DE9-9268-F7911FBD67F0}" type="slidenum">
              <a:rPr lang="en-US" smtClean="0"/>
              <a:t>6</a:t>
            </a:fld>
            <a:endParaRPr lang="en-US"/>
          </a:p>
        </p:txBody>
      </p:sp>
    </p:spTree>
    <p:extLst>
      <p:ext uri="{BB962C8B-B14F-4D97-AF65-F5344CB8AC3E}">
        <p14:creationId xmlns:p14="http://schemas.microsoft.com/office/powerpoint/2010/main" val="1786001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Our vision of partnering with consumers for a lifetime informs our strategic direction.</a:t>
            </a:r>
          </a:p>
          <a:p>
            <a:pPr marL="171450" lvl="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As we designed our next 10-year strategy, Vision 2026, we were guided by the principle that we must earn the trust and lifetime loyalty of health care consumers.</a:t>
            </a:r>
          </a:p>
          <a:p>
            <a:pPr marL="171450" lvl="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All of Texas Health’s work for the next 10 years will center on five themes:</a:t>
            </a:r>
          </a:p>
          <a:p>
            <a:pPr marL="628650" lvl="1" indent="-171450">
              <a:buFont typeface="Arial" panose="020B0604020202020204" pitchFamily="34" charset="0"/>
              <a:buChar char="•"/>
            </a:pPr>
            <a:r>
              <a:rPr lang="en-US" sz="1100" b="1" dirty="0">
                <a:latin typeface="Arial" panose="020B0604020202020204" pitchFamily="34" charset="0"/>
                <a:cs typeface="Arial" panose="020B0604020202020204" pitchFamily="34" charset="0"/>
              </a:rPr>
              <a:t>Consumer Focus</a:t>
            </a:r>
          </a:p>
          <a:p>
            <a:pPr marL="628650" lvl="1" indent="-171450">
              <a:buFont typeface="Arial" panose="020B0604020202020204" pitchFamily="34" charset="0"/>
              <a:buChar char="•"/>
            </a:pPr>
            <a:r>
              <a:rPr lang="en-US" sz="1100" b="1" dirty="0">
                <a:latin typeface="Arial" panose="020B0604020202020204" pitchFamily="34" charset="0"/>
                <a:cs typeface="Arial" panose="020B0604020202020204" pitchFamily="34" charset="0"/>
              </a:rPr>
              <a:t>Exceptional Care</a:t>
            </a:r>
          </a:p>
          <a:p>
            <a:pPr marL="628650" lvl="1" indent="-171450">
              <a:buFont typeface="Arial" panose="020B0604020202020204" pitchFamily="34" charset="0"/>
              <a:buChar char="•"/>
            </a:pPr>
            <a:r>
              <a:rPr lang="en-US" sz="1100" b="1" dirty="0">
                <a:latin typeface="Arial" panose="020B0604020202020204" pitchFamily="34" charset="0"/>
                <a:cs typeface="Arial" panose="020B0604020202020204" pitchFamily="34" charset="0"/>
              </a:rPr>
              <a:t>Culture of Excellence</a:t>
            </a:r>
          </a:p>
          <a:p>
            <a:pPr marL="628650" lvl="1" indent="-171450">
              <a:buFont typeface="Arial" panose="020B0604020202020204" pitchFamily="34" charset="0"/>
              <a:buChar char="•"/>
            </a:pPr>
            <a:r>
              <a:rPr lang="en-US" sz="1100" b="1" dirty="0">
                <a:latin typeface="Arial" panose="020B0604020202020204" pitchFamily="34" charset="0"/>
                <a:cs typeface="Arial" panose="020B0604020202020204" pitchFamily="34" charset="0"/>
              </a:rPr>
              <a:t>Transformative Growth</a:t>
            </a:r>
          </a:p>
          <a:p>
            <a:pPr marL="628650" lvl="1" indent="-171450">
              <a:buFont typeface="Arial" panose="020B0604020202020204" pitchFamily="34" charset="0"/>
              <a:buChar char="•"/>
            </a:pPr>
            <a:r>
              <a:rPr lang="en-US" sz="1100" b="1" dirty="0">
                <a:latin typeface="Arial" panose="020B0604020202020204" pitchFamily="34" charset="0"/>
                <a:cs typeface="Arial" panose="020B0604020202020204" pitchFamily="34" charset="0"/>
              </a:rPr>
              <a:t>Value Creation </a:t>
            </a:r>
          </a:p>
          <a:p>
            <a:pPr marL="171450" lvl="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The themes are interconnected:</a:t>
            </a:r>
          </a:p>
          <a:p>
            <a:pPr marL="628650" lvl="1" indent="-171450">
              <a:buFont typeface="Arial" panose="020B0604020202020204" pitchFamily="34" charset="0"/>
              <a:buChar char="•"/>
            </a:pPr>
            <a:r>
              <a:rPr lang="en-US" sz="1100" b="1" dirty="0">
                <a:latin typeface="Arial" panose="020B0604020202020204" pitchFamily="34" charset="0"/>
                <a:cs typeface="Arial" panose="020B0604020202020204" pitchFamily="34" charset="0"/>
              </a:rPr>
              <a:t>Consumer Focus</a:t>
            </a:r>
            <a:r>
              <a:rPr lang="en-US" sz="1100" dirty="0">
                <a:latin typeface="Arial" panose="020B0604020202020204" pitchFamily="34" charset="0"/>
                <a:cs typeface="Arial" panose="020B0604020202020204" pitchFamily="34" charset="0"/>
              </a:rPr>
              <a:t> will always be in the center because consumer decision-making touches every other aspect of what we do. From that starting point:</a:t>
            </a:r>
          </a:p>
          <a:p>
            <a:pPr marL="628650" lvl="1" indent="-171450">
              <a:buFont typeface="Arial" panose="020B0604020202020204" pitchFamily="34" charset="0"/>
              <a:buChar char="•"/>
            </a:pPr>
            <a:r>
              <a:rPr lang="en-US" sz="1100" b="1" dirty="0">
                <a:latin typeface="Arial" panose="020B0604020202020204" pitchFamily="34" charset="0"/>
                <a:cs typeface="Arial" panose="020B0604020202020204" pitchFamily="34" charset="0"/>
              </a:rPr>
              <a:t>Exceptional Care</a:t>
            </a:r>
            <a:r>
              <a:rPr lang="en-US" sz="1100" dirty="0">
                <a:latin typeface="Arial" panose="020B0604020202020204" pitchFamily="34" charset="0"/>
                <a:cs typeface="Arial" panose="020B0604020202020204" pitchFamily="34" charset="0"/>
              </a:rPr>
              <a:t> opens the door to greater value being delivered on experience, cost and outcomes.</a:t>
            </a:r>
          </a:p>
          <a:p>
            <a:pPr marL="628650" lvl="1" indent="-171450">
              <a:buFont typeface="Arial" panose="020B0604020202020204" pitchFamily="34" charset="0"/>
              <a:buChar char="•"/>
            </a:pPr>
            <a:r>
              <a:rPr lang="en-US" sz="1100" b="1" dirty="0">
                <a:latin typeface="Arial" panose="020B0604020202020204" pitchFamily="34" charset="0"/>
                <a:cs typeface="Arial" panose="020B0604020202020204" pitchFamily="34" charset="0"/>
              </a:rPr>
              <a:t>Culture of Excellence</a:t>
            </a:r>
            <a:r>
              <a:rPr lang="en-US" sz="1100" dirty="0">
                <a:latin typeface="Arial" panose="020B0604020202020204" pitchFamily="34" charset="0"/>
                <a:cs typeface="Arial" panose="020B0604020202020204" pitchFamily="34" charset="0"/>
              </a:rPr>
              <a:t> builds a foundation, expectation of excellence in all our venues that will enable exceptional care. </a:t>
            </a:r>
          </a:p>
          <a:p>
            <a:pPr marL="628650" lvl="1" indent="-171450">
              <a:buFont typeface="Arial" panose="020B0604020202020204" pitchFamily="34" charset="0"/>
              <a:buChar char="•"/>
            </a:pPr>
            <a:r>
              <a:rPr lang="en-US" sz="1100" b="1" dirty="0">
                <a:latin typeface="Arial" panose="020B0604020202020204" pitchFamily="34" charset="0"/>
                <a:cs typeface="Arial" panose="020B0604020202020204" pitchFamily="34" charset="0"/>
              </a:rPr>
              <a:t>Transformational Growth</a:t>
            </a:r>
            <a:r>
              <a:rPr lang="en-US" sz="1100" dirty="0">
                <a:latin typeface="Arial" panose="020B0604020202020204" pitchFamily="34" charset="0"/>
                <a:cs typeface="Arial" panose="020B0604020202020204" pitchFamily="34" charset="0"/>
              </a:rPr>
              <a:t> ensures we have the assets, products, venues and services that can deliver both </a:t>
            </a:r>
            <a:r>
              <a:rPr lang="en-US" sz="1100" b="1" dirty="0">
                <a:latin typeface="Arial" panose="020B0604020202020204" pitchFamily="34" charset="0"/>
                <a:cs typeface="Arial" panose="020B0604020202020204" pitchFamily="34" charset="0"/>
              </a:rPr>
              <a:t>Exceptional Care</a:t>
            </a:r>
            <a:r>
              <a:rPr lang="en-US" sz="1100" dirty="0">
                <a:latin typeface="Arial" panose="020B0604020202020204" pitchFamily="34" charset="0"/>
                <a:cs typeface="Arial" panose="020B0604020202020204" pitchFamily="34" charset="0"/>
              </a:rPr>
              <a:t> and </a:t>
            </a:r>
            <a:r>
              <a:rPr lang="en-US" sz="1100" b="1" dirty="0">
                <a:latin typeface="Arial" panose="020B0604020202020204" pitchFamily="34" charset="0"/>
                <a:cs typeface="Arial" panose="020B0604020202020204" pitchFamily="34" charset="0"/>
              </a:rPr>
              <a:t>Value Creation</a:t>
            </a:r>
            <a:r>
              <a:rPr lang="en-US" sz="1100" dirty="0">
                <a:latin typeface="Arial" panose="020B0604020202020204" pitchFamily="34" charset="0"/>
                <a:cs typeface="Arial" panose="020B0604020202020204" pitchFamily="34" charset="0"/>
              </a:rPr>
              <a:t>. </a:t>
            </a:r>
          </a:p>
          <a:p>
            <a:pPr marL="171450" lvl="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Ultimately, around it all will be the needs, wants and desires of the consumer, who will be demanding more from us.</a:t>
            </a:r>
          </a:p>
          <a:p>
            <a:endParaRPr lang="en-US" dirty="0"/>
          </a:p>
        </p:txBody>
      </p:sp>
      <p:sp>
        <p:nvSpPr>
          <p:cNvPr id="4" name="Slide Number Placeholder 3"/>
          <p:cNvSpPr>
            <a:spLocks noGrp="1"/>
          </p:cNvSpPr>
          <p:nvPr>
            <p:ph type="sldNum" sz="quarter" idx="10"/>
          </p:nvPr>
        </p:nvSpPr>
        <p:spPr/>
        <p:txBody>
          <a:bodyPr/>
          <a:lstStyle/>
          <a:p>
            <a:fld id="{38C70352-823F-4DE9-9268-F7911FBD67F0}" type="slidenum">
              <a:rPr lang="en-US" smtClean="0"/>
              <a:t>7</a:t>
            </a:fld>
            <a:endParaRPr lang="en-US"/>
          </a:p>
        </p:txBody>
      </p:sp>
    </p:spTree>
    <p:extLst>
      <p:ext uri="{BB962C8B-B14F-4D97-AF65-F5344CB8AC3E}">
        <p14:creationId xmlns:p14="http://schemas.microsoft.com/office/powerpoint/2010/main" val="4250137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Notes Placeholder 2"/>
          <p:cNvSpPr>
            <a:spLocks noGrp="1"/>
          </p:cNvSpPr>
          <p:nvPr>
            <p:ph type="body" idx="1"/>
          </p:nvPr>
        </p:nvSpPr>
        <p:spPr>
          <a:xfrm>
            <a:off x="668408" y="4358273"/>
            <a:ext cx="5771995" cy="4327807"/>
          </a:xfrm>
        </p:spPr>
        <p:txBody>
          <a:bodyPr/>
          <a:lstStyle/>
          <a:p>
            <a:r>
              <a:rPr lang="en-US" sz="1000" b="1" i="1" dirty="0">
                <a:latin typeface="Arial" panose="020B0604020202020204" pitchFamily="34" charset="0"/>
                <a:cs typeface="Arial" panose="020B0604020202020204" pitchFamily="34" charset="0"/>
              </a:rPr>
              <a:t>CREATE Texas Health EXAMPLES</a:t>
            </a:r>
          </a:p>
          <a:p>
            <a:r>
              <a:rPr lang="en-US" sz="1000" b="1" i="1" dirty="0">
                <a:latin typeface="Arial" panose="020B0604020202020204" pitchFamily="34" charset="0"/>
                <a:cs typeface="Arial" panose="020B0604020202020204" pitchFamily="34" charset="0"/>
              </a:rPr>
              <a:t>FAILURE-</a:t>
            </a:r>
            <a:r>
              <a:rPr lang="en-US" sz="1000" b="1" i="1" baseline="0" dirty="0">
                <a:latin typeface="Arial" panose="020B0604020202020204" pitchFamily="34" charset="0"/>
                <a:cs typeface="Arial" panose="020B0604020202020204" pitchFamily="34" charset="0"/>
              </a:rPr>
              <a:t> OPERATIONS- LEADERSHIP ROUNDING/ SAFETY BRIEFINGS / ROUNDING</a:t>
            </a:r>
          </a:p>
          <a:p>
            <a:r>
              <a:rPr lang="en-US" sz="1000" b="1" i="1" baseline="0" dirty="0">
                <a:latin typeface="Arial" panose="020B0604020202020204" pitchFamily="34" charset="0"/>
                <a:cs typeface="Arial" panose="020B0604020202020204" pitchFamily="34" charset="0"/>
              </a:rPr>
              <a:t>SIMPLIFY/ RESILIENCE- IV PUMP- THD, </a:t>
            </a:r>
            <a:r>
              <a:rPr lang="en-US" sz="1000" b="0" i="1" baseline="0" dirty="0">
                <a:latin typeface="Arial" panose="020B0604020202020204" pitchFamily="34" charset="0"/>
                <a:cs typeface="Arial" panose="020B0604020202020204" pitchFamily="34" charset="0"/>
              </a:rPr>
              <a:t>uncovered bigger problem than one case at THD (didn’t simply problem) + put in place strategy to handle bigger problem (aging pumps throughout system)</a:t>
            </a:r>
          </a:p>
          <a:p>
            <a:r>
              <a:rPr lang="en-US" sz="1000" b="1" i="1" baseline="0" dirty="0">
                <a:latin typeface="Arial" panose="020B0604020202020204" pitchFamily="34" charset="0"/>
                <a:cs typeface="Arial" panose="020B0604020202020204" pitchFamily="34" charset="0"/>
              </a:rPr>
              <a:t>EXPERTISE- MOCK EMERGENCY MANAGEMENT TEST AND GENERATOR GOING DOWN (REAL EVENT) SIMULTANEOUSLY</a:t>
            </a:r>
            <a:endParaRPr lang="en-US" sz="1000" b="1" i="1" dirty="0">
              <a:latin typeface="Arial" panose="020B0604020202020204" pitchFamily="34" charset="0"/>
              <a:cs typeface="Arial" panose="020B0604020202020204" pitchFamily="34" charset="0"/>
            </a:endParaRPr>
          </a:p>
          <a:p>
            <a:r>
              <a:rPr lang="en-US" sz="1000" i="1" dirty="0">
                <a:latin typeface="Arial" panose="020B0604020202020204" pitchFamily="34" charset="0"/>
                <a:cs typeface="Arial" panose="020B0604020202020204" pitchFamily="34" charset="0"/>
              </a:rPr>
              <a:t>CLICK x5</a:t>
            </a:r>
            <a:endParaRPr lang="en-US" sz="1000" i="1" dirty="0">
              <a:solidFill>
                <a:prstClr val="black"/>
              </a:solidFill>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a:p>
            <a:pPr marL="231216" indent="-231216">
              <a:buFont typeface="+mj-lt"/>
              <a:buAutoNum type="arabicPeriod"/>
            </a:pPr>
            <a:r>
              <a:rPr lang="en-US" sz="1000" dirty="0">
                <a:latin typeface="Arial" panose="020B0604020202020204" pitchFamily="34" charset="0"/>
                <a:cs typeface="Arial" panose="020B0604020202020204" pitchFamily="34" charset="0"/>
              </a:rPr>
              <a:t>Karl </a:t>
            </a:r>
            <a:r>
              <a:rPr lang="en-US" sz="1000" dirty="0" err="1">
                <a:latin typeface="Arial" panose="020B0604020202020204" pitchFamily="34" charset="0"/>
                <a:cs typeface="Arial" panose="020B0604020202020204" pitchFamily="34" charset="0"/>
              </a:rPr>
              <a:t>Weick</a:t>
            </a:r>
            <a:r>
              <a:rPr lang="en-US" sz="1000" dirty="0">
                <a:latin typeface="Arial" panose="020B0604020202020204" pitchFamily="34" charset="0"/>
                <a:cs typeface="Arial" panose="020B0604020202020204" pitchFamily="34" charset="0"/>
              </a:rPr>
              <a:t> &amp; Kathleen Sutcliffe  are the authors of Managing the Unexpected, a book which describes the principles by which HROs function.  Weick and Sutcliffe talk about five areas of focus – The first three are </a:t>
            </a:r>
            <a:r>
              <a:rPr lang="en-US" sz="1000" u="sng" dirty="0">
                <a:latin typeface="Arial" panose="020B0604020202020204" pitchFamily="34" charset="0"/>
                <a:cs typeface="Arial" panose="020B0604020202020204" pitchFamily="34" charset="0"/>
              </a:rPr>
              <a:t>Principles of Anticipation </a:t>
            </a:r>
            <a:r>
              <a:rPr lang="en-US" sz="1000" dirty="0">
                <a:latin typeface="Arial" panose="020B0604020202020204" pitchFamily="34" charset="0"/>
                <a:cs typeface="Arial" panose="020B0604020202020204" pitchFamily="34" charset="0"/>
              </a:rPr>
              <a:t>(how we can stay out of trouble) and the last two are </a:t>
            </a:r>
            <a:r>
              <a:rPr lang="en-US" sz="1000" u="sng" dirty="0">
                <a:latin typeface="Arial" panose="020B0604020202020204" pitchFamily="34" charset="0"/>
                <a:cs typeface="Arial" panose="020B0604020202020204" pitchFamily="34" charset="0"/>
              </a:rPr>
              <a:t>Principles</a:t>
            </a:r>
            <a:r>
              <a:rPr lang="en-US" sz="1000" dirty="0">
                <a:latin typeface="Arial" panose="020B0604020202020204" pitchFamily="34" charset="0"/>
                <a:cs typeface="Arial" panose="020B0604020202020204" pitchFamily="34" charset="0"/>
              </a:rPr>
              <a:t> of Containment (how we limit</a:t>
            </a:r>
            <a:r>
              <a:rPr lang="en-US" sz="1000" baseline="0" dirty="0">
                <a:latin typeface="Arial" panose="020B0604020202020204" pitchFamily="34" charset="0"/>
                <a:cs typeface="Arial" panose="020B0604020202020204" pitchFamily="34" charset="0"/>
              </a:rPr>
              <a:t> or contain the extent of harm when things don’t go well</a:t>
            </a:r>
            <a:r>
              <a:rPr lang="en-US" sz="1000" dirty="0">
                <a:latin typeface="Arial" panose="020B0604020202020204" pitchFamily="34" charset="0"/>
                <a:cs typeface="Arial" panose="020B0604020202020204" pitchFamily="34" charset="0"/>
              </a:rPr>
              <a:t>)</a:t>
            </a:r>
          </a:p>
          <a:p>
            <a:pPr marL="231216" indent="-231216">
              <a:buFont typeface="+mj-lt"/>
              <a:buAutoNum type="arabicPeriod"/>
            </a:pPr>
            <a:endParaRPr lang="en-US" sz="1000" dirty="0">
              <a:latin typeface="Arial" panose="020B0604020202020204" pitchFamily="34" charset="0"/>
              <a:cs typeface="Arial" panose="020B0604020202020204" pitchFamily="34" charset="0"/>
            </a:endParaRPr>
          </a:p>
          <a:p>
            <a:pPr marL="1156081" lvl="1" indent="-231216">
              <a:spcBef>
                <a:spcPts val="606"/>
              </a:spcBef>
              <a:buFont typeface="+mj-lt"/>
              <a:buAutoNum type="arabicPeriod"/>
            </a:pPr>
            <a:r>
              <a:rPr lang="en-US" sz="1000" dirty="0">
                <a:latin typeface="Arial" panose="020B0604020202020204" pitchFamily="34" charset="0"/>
                <a:cs typeface="Arial" panose="020B0604020202020204" pitchFamily="34" charset="0"/>
              </a:rPr>
              <a:t>The first element – Preoccupation with Failure – is critical to becoming an HRO.  In HRO’s leaders are fanatically preoccupied with failure – they are always looking for seemingly small errors and problems as indications something bigger is lurking around the corner.  </a:t>
            </a:r>
          </a:p>
          <a:p>
            <a:pPr marL="1156081" lvl="1" indent="-231216">
              <a:spcBef>
                <a:spcPts val="606"/>
              </a:spcBef>
              <a:buFont typeface="+mj-lt"/>
              <a:buAutoNum type="arabicPeriod"/>
            </a:pPr>
            <a:r>
              <a:rPr lang="en-US" sz="1000" dirty="0">
                <a:latin typeface="Arial" panose="020B0604020202020204" pitchFamily="34" charset="0"/>
                <a:cs typeface="Arial" panose="020B0604020202020204" pitchFamily="34" charset="0"/>
              </a:rPr>
              <a:t>In HROs, Leaders are always paying attention to what’s happening on the front line</a:t>
            </a:r>
          </a:p>
          <a:p>
            <a:pPr marL="1156081" lvl="1" indent="-231216">
              <a:spcBef>
                <a:spcPts val="606"/>
              </a:spcBef>
              <a:buFont typeface="+mj-lt"/>
              <a:buAutoNum type="arabicPeriod"/>
            </a:pPr>
            <a:r>
              <a:rPr lang="en-US" sz="1000" dirty="0">
                <a:latin typeface="Arial" panose="020B0604020202020204" pitchFamily="34" charset="0"/>
                <a:cs typeface="Arial" panose="020B0604020202020204" pitchFamily="34" charset="0"/>
              </a:rPr>
              <a:t>HROs regard close calls and near misses as a kind of failure that reveals potential danger rather than as evidence of our success and ability to avoid disaster. </a:t>
            </a:r>
          </a:p>
          <a:p>
            <a:pPr marL="1156081" lvl="1" indent="-231216">
              <a:spcBef>
                <a:spcPts val="606"/>
              </a:spcBef>
              <a:buFont typeface="+mj-lt"/>
              <a:buAutoNum type="arabicPeriod"/>
            </a:pPr>
            <a:r>
              <a:rPr lang="en-US" sz="1000" dirty="0">
                <a:latin typeface="Arial" panose="020B0604020202020204" pitchFamily="34" charset="0"/>
                <a:cs typeface="Arial" panose="020B0604020202020204" pitchFamily="34" charset="0"/>
              </a:rPr>
              <a:t>When an unexpected outcome occurs, HROs have a strong ability to detect, correct and bounce back before situations worsen</a:t>
            </a:r>
          </a:p>
          <a:p>
            <a:pPr marL="1156081" lvl="1" indent="-231216">
              <a:spcBef>
                <a:spcPts val="606"/>
              </a:spcBef>
              <a:buFont typeface="+mj-lt"/>
              <a:buAutoNum type="arabicPeriod"/>
            </a:pPr>
            <a:r>
              <a:rPr lang="en-US" sz="1000" dirty="0">
                <a:latin typeface="Arial" panose="020B0604020202020204" pitchFamily="34" charset="0"/>
                <a:cs typeface="Arial" panose="020B0604020202020204" pitchFamily="34" charset="0"/>
              </a:rPr>
              <a:t>And, finally, HROs know that, when necessary, especially in emergency situations, decision-making authority goes to the person with the most expertise with the problem, regardless of rank. </a:t>
            </a:r>
          </a:p>
          <a:p>
            <a:endParaRPr lang="en-US" sz="1000" dirty="0">
              <a:latin typeface="Arial" panose="020B0604020202020204" pitchFamily="34" charset="0"/>
              <a:cs typeface="Arial" panose="020B0604020202020204" pitchFamily="34" charset="0"/>
            </a:endParaRPr>
          </a:p>
        </p:txBody>
      </p:sp>
      <p:sp>
        <p:nvSpPr>
          <p:cNvPr id="7" name="Slide Number Placeholder 6"/>
          <p:cNvSpPr>
            <a:spLocks noGrp="1"/>
          </p:cNvSpPr>
          <p:nvPr>
            <p:ph type="sldNum" sz="quarter" idx="11"/>
          </p:nvPr>
        </p:nvSpPr>
        <p:spPr/>
        <p:txBody>
          <a:bodyPr/>
          <a:lstStyle/>
          <a:p>
            <a:fld id="{33EEB184-9611-4371-8C81-94FAB7D1544B}" type="slidenum">
              <a:rPr lang="en-US" smtClean="0"/>
              <a:pPr/>
              <a:t>12</a:t>
            </a:fld>
            <a:endParaRPr lang="en-US" dirty="0"/>
          </a:p>
        </p:txBody>
      </p:sp>
      <p:sp>
        <p:nvSpPr>
          <p:cNvPr id="9" name="Slide Image Placeholder 8"/>
          <p:cNvSpPr>
            <a:spLocks noGrp="1" noRot="1" noChangeAspect="1"/>
          </p:cNvSpPr>
          <p:nvPr>
            <p:ph type="sldImg"/>
          </p:nvPr>
        </p:nvSpPr>
        <p:spPr/>
      </p:sp>
    </p:spTree>
    <p:extLst>
      <p:ext uri="{BB962C8B-B14F-4D97-AF65-F5344CB8AC3E}">
        <p14:creationId xmlns:p14="http://schemas.microsoft.com/office/powerpoint/2010/main" val="4137056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Tiles at the right are key words</a:t>
            </a:r>
            <a:r>
              <a:rPr lang="en-US" baseline="0" dirty="0"/>
              <a:t> related to “what reliability means to me” as collected during our reliability coach training.</a:t>
            </a:r>
          </a:p>
          <a:p>
            <a:endParaRPr lang="en-US" baseline="0" dirty="0"/>
          </a:p>
          <a:p>
            <a:r>
              <a:rPr lang="en-US" dirty="0"/>
              <a:t>Safety Culture</a:t>
            </a:r>
          </a:p>
          <a:p>
            <a:pPr lvl="1"/>
            <a:r>
              <a:rPr lang="en-US" dirty="0"/>
              <a:t>HRO Leadership and staff development</a:t>
            </a:r>
          </a:p>
          <a:p>
            <a:pPr lvl="1"/>
            <a:r>
              <a:rPr lang="en-US" dirty="0"/>
              <a:t>Game Day </a:t>
            </a:r>
            <a:r>
              <a:rPr lang="en-US" dirty="0" err="1"/>
              <a:t>Interprofessional</a:t>
            </a:r>
            <a:r>
              <a:rPr lang="en-US" dirty="0"/>
              <a:t> Learning Video </a:t>
            </a:r>
          </a:p>
          <a:p>
            <a:pPr lvl="1"/>
            <a:r>
              <a:rPr lang="en-US" dirty="0"/>
              <a:t>New Leader Orientation </a:t>
            </a:r>
          </a:p>
          <a:p>
            <a:pPr lvl="1"/>
            <a:r>
              <a:rPr lang="en-US" dirty="0"/>
              <a:t>Leapfrog </a:t>
            </a:r>
            <a:endParaRPr lang="en-US" dirty="0">
              <a:solidFill>
                <a:srgbClr val="FF0000"/>
              </a:solidFill>
            </a:endParaRPr>
          </a:p>
          <a:p>
            <a:pPr lvl="1"/>
            <a:r>
              <a:rPr lang="en-US" dirty="0"/>
              <a:t>AHRQ Culture of Safety Survey</a:t>
            </a:r>
          </a:p>
          <a:p>
            <a:pPr lvl="1"/>
            <a:r>
              <a:rPr lang="en-US" dirty="0"/>
              <a:t>Launched Reliability Coaching Program in July, 2017</a:t>
            </a:r>
          </a:p>
          <a:p>
            <a:pPr lvl="1"/>
            <a:r>
              <a:rPr lang="en-US" dirty="0"/>
              <a:t>THR System HRO Sustainment and Implementation Team</a:t>
            </a:r>
          </a:p>
          <a:p>
            <a:endParaRPr lang="en-US" baseline="0" dirty="0"/>
          </a:p>
          <a:p>
            <a:r>
              <a:rPr lang="en-US" dirty="0"/>
              <a:t>Patient Safety Measurement </a:t>
            </a:r>
          </a:p>
          <a:p>
            <a:pPr lvl="1"/>
            <a:r>
              <a:rPr lang="en-US" dirty="0"/>
              <a:t>SSER Improvement </a:t>
            </a:r>
          </a:p>
          <a:p>
            <a:pPr lvl="1"/>
            <a:r>
              <a:rPr lang="en-US" dirty="0"/>
              <a:t>Implemented new Safety Event Reporting Tool January 2017</a:t>
            </a:r>
          </a:p>
          <a:p>
            <a:pPr lvl="1"/>
            <a:r>
              <a:rPr lang="en-US" dirty="0"/>
              <a:t>Harm Classification </a:t>
            </a:r>
          </a:p>
          <a:p>
            <a:pPr lvl="1"/>
            <a:r>
              <a:rPr lang="en-US" dirty="0"/>
              <a:t>Safety MVP Program</a:t>
            </a:r>
          </a:p>
          <a:p>
            <a:pPr lvl="1"/>
            <a:r>
              <a:rPr lang="en-US" dirty="0"/>
              <a:t>Cause Analysis Redesign</a:t>
            </a:r>
          </a:p>
          <a:p>
            <a:pPr lvl="1"/>
            <a:r>
              <a:rPr lang="en-US" dirty="0"/>
              <a:t>RISI Implementation </a:t>
            </a:r>
            <a:r>
              <a:rPr lang="en-US" sz="2400" dirty="0"/>
              <a:t>(Reliability Implementation and Sustainment Index)</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9D82D66F-B429-4949-B788-FC3C46F3D90F}" type="slidenum">
              <a:rPr lang="en-US" smtClean="0"/>
              <a:t>13</a:t>
            </a:fld>
            <a:endParaRPr lang="en-US" dirty="0"/>
          </a:p>
        </p:txBody>
      </p:sp>
    </p:spTree>
    <p:extLst>
      <p:ext uri="{BB962C8B-B14F-4D97-AF65-F5344CB8AC3E}">
        <p14:creationId xmlns:p14="http://schemas.microsoft.com/office/powerpoint/2010/main" val="1903365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80F04D-9F19-4ECE-9A69-609AD740CF6F}"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5053148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Ø"/>
            </a:pPr>
            <a:r>
              <a:rPr lang="en-US" sz="2000" b="1" dirty="0"/>
              <a:t>Reliability Learning tool</a:t>
            </a:r>
          </a:p>
          <a:p>
            <a:pPr lvl="1">
              <a:buFont typeface="Arial" panose="020B0604020202020204" pitchFamily="34" charset="0"/>
              <a:buChar char="•"/>
            </a:pPr>
            <a:r>
              <a:rPr lang="en-US" sz="2000" dirty="0"/>
              <a:t>Safety Event Classification improvement (Finalize IRR Results &amp; Add Known Complications Test in RL)</a:t>
            </a:r>
          </a:p>
          <a:p>
            <a:pPr lvl="1">
              <a:buFont typeface="Arial" panose="020B0604020202020204" pitchFamily="34" charset="0"/>
              <a:buChar char="•"/>
            </a:pPr>
            <a:r>
              <a:rPr lang="en-US" sz="2000" dirty="0"/>
              <a:t>Develop Safety Event Analysis and Reporting Plan (current Event Reporting Taskforce subgroup)</a:t>
            </a:r>
          </a:p>
          <a:p>
            <a:pPr lvl="1">
              <a:buFont typeface="Arial" panose="020B0604020202020204" pitchFamily="34" charset="0"/>
              <a:buChar char="•"/>
            </a:pPr>
            <a:r>
              <a:rPr lang="en-US" sz="2000" dirty="0"/>
              <a:t>Identifying harm that was “preventable”</a:t>
            </a:r>
          </a:p>
          <a:p>
            <a:pPr marL="457200" lvl="1" indent="0">
              <a:buNone/>
            </a:pPr>
            <a:endParaRPr lang="en-US" sz="2000" dirty="0"/>
          </a:p>
          <a:p>
            <a:pPr>
              <a:buFont typeface="Wingdings" panose="05000000000000000000" pitchFamily="2" charset="2"/>
              <a:buChar char="Ø"/>
            </a:pPr>
            <a:r>
              <a:rPr lang="en-US" sz="2000" b="1" dirty="0"/>
              <a:t>Improve Capture of all Safety Events in Reporting tool</a:t>
            </a:r>
          </a:p>
          <a:p>
            <a:pPr lvl="1">
              <a:buFont typeface="Arial" panose="020B0604020202020204" pitchFamily="34" charset="0"/>
              <a:buChar char="•"/>
            </a:pPr>
            <a:r>
              <a:rPr lang="en-US" sz="2000" dirty="0"/>
              <a:t>Preventable Mortalities (beyond Sepsis and H&amp;V)</a:t>
            </a:r>
          </a:p>
          <a:p>
            <a:pPr lvl="1">
              <a:buFont typeface="Arial" panose="020B0604020202020204" pitchFamily="34" charset="0"/>
              <a:buChar char="•"/>
            </a:pPr>
            <a:r>
              <a:rPr lang="en-US" sz="2000" dirty="0"/>
              <a:t>HAI’s, PSI’s, &amp; HACs (reported to CMS &amp; some to state)</a:t>
            </a:r>
          </a:p>
          <a:p>
            <a:pPr lvl="1">
              <a:buFont typeface="Arial" panose="020B0604020202020204" pitchFamily="34" charset="0"/>
              <a:buChar char="•"/>
            </a:pPr>
            <a:r>
              <a:rPr lang="en-US" sz="2000" dirty="0"/>
              <a:t>Preventable Adverse Events (PAEs reported to State)</a:t>
            </a:r>
          </a:p>
          <a:p>
            <a:pPr marL="457200" lvl="1" indent="0">
              <a:buNone/>
            </a:pPr>
            <a:endParaRPr lang="en-US" sz="2000" dirty="0"/>
          </a:p>
          <a:p>
            <a:pPr>
              <a:buFont typeface="Wingdings" panose="05000000000000000000" pitchFamily="2" charset="2"/>
              <a:buChar char="Ø"/>
            </a:pPr>
            <a:r>
              <a:rPr lang="en-US" sz="2000" b="1" dirty="0"/>
              <a:t>Get to Reliable Baseline SSER in 2017</a:t>
            </a:r>
          </a:p>
          <a:p>
            <a:pPr lvl="1">
              <a:buFont typeface="Arial" panose="020B0604020202020204" pitchFamily="34" charset="0"/>
              <a:buChar char="•"/>
            </a:pPr>
            <a:r>
              <a:rPr lang="en-US" sz="2000" dirty="0"/>
              <a:t>Ensure clarity around THR operational definition for an SSER and SSE including:</a:t>
            </a:r>
          </a:p>
          <a:p>
            <a:pPr lvl="2">
              <a:buFont typeface="Arial" panose="020B0604020202020204" pitchFamily="34" charset="0"/>
              <a:buChar char="•"/>
            </a:pPr>
            <a:r>
              <a:rPr lang="en-US" sz="2000" dirty="0"/>
              <a:t>Capture all available data sources (SALT, RL, administrative billing data, HAI Surveillance data, mortality reviews, </a:t>
            </a:r>
            <a:r>
              <a:rPr lang="en-US" sz="2000" dirty="0" err="1"/>
              <a:t>etc</a:t>
            </a:r>
            <a:r>
              <a:rPr lang="en-US" sz="2000" dirty="0"/>
              <a:t>)</a:t>
            </a:r>
          </a:p>
          <a:p>
            <a:pPr>
              <a:buFont typeface="Wingdings" panose="05000000000000000000" pitchFamily="2" charset="2"/>
              <a:buChar char="Ø"/>
            </a:pPr>
            <a:r>
              <a:rPr lang="en-US" sz="2000" b="1" dirty="0"/>
              <a:t>Continue Improvement work!</a:t>
            </a:r>
          </a:p>
          <a:p>
            <a:endParaRPr lang="en-US" dirty="0"/>
          </a:p>
        </p:txBody>
      </p:sp>
      <p:sp>
        <p:nvSpPr>
          <p:cNvPr id="4" name="Slide Number Placeholder 3"/>
          <p:cNvSpPr>
            <a:spLocks noGrp="1"/>
          </p:cNvSpPr>
          <p:nvPr>
            <p:ph type="sldNum" sz="quarter" idx="10"/>
          </p:nvPr>
        </p:nvSpPr>
        <p:spPr/>
        <p:txBody>
          <a:bodyPr/>
          <a:lstStyle/>
          <a:p>
            <a:fld id="{9D82D66F-B429-4949-B788-FC3C46F3D90F}" type="slidenum">
              <a:rPr lang="en-US" smtClean="0"/>
              <a:t>15</a:t>
            </a:fld>
            <a:endParaRPr lang="en-US" dirty="0"/>
          </a:p>
        </p:txBody>
      </p:sp>
    </p:spTree>
    <p:extLst>
      <p:ext uri="{BB962C8B-B14F-4D97-AF65-F5344CB8AC3E}">
        <p14:creationId xmlns:p14="http://schemas.microsoft.com/office/powerpoint/2010/main" val="3311223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ctangle 6"/>
          <p:cNvSpPr/>
          <p:nvPr/>
        </p:nvSpPr>
        <p:spPr>
          <a:xfrm>
            <a:off x="1" y="1"/>
            <a:ext cx="12201960" cy="5886823"/>
          </a:xfrm>
          <a:prstGeom prst="rect">
            <a:avLst/>
          </a:prstGeom>
          <a:gradFill flip="none" rotWithShape="1">
            <a:gsLst>
              <a:gs pos="25000">
                <a:srgbClr val="00539B"/>
              </a:gs>
              <a:gs pos="100000">
                <a:srgbClr val="0077C8"/>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8" name="Title 1"/>
          <p:cNvSpPr>
            <a:spLocks noGrp="1"/>
          </p:cNvSpPr>
          <p:nvPr>
            <p:ph type="ctrTitle"/>
          </p:nvPr>
        </p:nvSpPr>
        <p:spPr>
          <a:xfrm>
            <a:off x="784903" y="1417379"/>
            <a:ext cx="2786340" cy="384721"/>
          </a:xfrm>
          <a:solidFill>
            <a:srgbClr val="3FAE2A"/>
          </a:solidFill>
        </p:spPr>
        <p:txBody>
          <a:bodyPr wrap="none" lIns="91440" bIns="91440" anchor="ctr" anchorCtr="0">
            <a:spAutoFit/>
          </a:bodyPr>
          <a:lstStyle/>
          <a:p>
            <a:pPr algn="l"/>
            <a:r>
              <a:rPr lang="en-US" sz="1600">
                <a:solidFill>
                  <a:schemeClr val="bg1"/>
                </a:solidFill>
                <a:latin typeface="Arial"/>
                <a:cs typeface="Arial"/>
              </a:rPr>
              <a:t>Click to edit Master title style</a:t>
            </a:r>
            <a:endParaRPr lang="en-US" sz="1600" dirty="0">
              <a:solidFill>
                <a:schemeClr val="bg1"/>
              </a:solidFill>
              <a:latin typeface="Arial"/>
              <a:cs typeface="Arial"/>
            </a:endParaRPr>
          </a:p>
        </p:txBody>
      </p:sp>
      <p:sp>
        <p:nvSpPr>
          <p:cNvPr id="9" name="Subtitle 2"/>
          <p:cNvSpPr>
            <a:spLocks noGrp="1"/>
          </p:cNvSpPr>
          <p:nvPr>
            <p:ph type="subTitle" idx="1"/>
          </p:nvPr>
        </p:nvSpPr>
        <p:spPr>
          <a:xfrm>
            <a:off x="784903" y="2055313"/>
            <a:ext cx="10361208" cy="553998"/>
          </a:xfrm>
        </p:spPr>
        <p:txBody>
          <a:bodyPr wrap="square" lIns="91440" tIns="0" rIns="0" bIns="0">
            <a:spAutoFit/>
          </a:bodyPr>
          <a:lstStyle>
            <a:lvl1pPr marL="0" indent="0">
              <a:buNone/>
              <a:defRPr/>
            </a:lvl1pPr>
          </a:lstStyle>
          <a:p>
            <a:pPr algn="l"/>
            <a:r>
              <a:rPr lang="en-US" sz="3600" b="1">
                <a:solidFill>
                  <a:srgbClr val="FFFFFF"/>
                </a:solidFill>
                <a:latin typeface="Arial"/>
                <a:cs typeface="Arial"/>
              </a:rPr>
              <a:t>Click to edit Master subtitle style</a:t>
            </a:r>
            <a:endParaRPr lang="en-US" sz="3600" b="1" dirty="0">
              <a:solidFill>
                <a:srgbClr val="FFFFFF"/>
              </a:solidFill>
              <a:latin typeface="Arial"/>
              <a:cs typeface="Arial"/>
            </a:endParaRPr>
          </a:p>
        </p:txBody>
      </p:sp>
      <p:pic>
        <p:nvPicPr>
          <p:cNvPr id="10" name="Picture 9" descr="shiel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75842" y="3265982"/>
            <a:ext cx="2470268" cy="1873781"/>
          </a:xfrm>
          <a:prstGeom prst="rect">
            <a:avLst/>
          </a:prstGeom>
        </p:spPr>
      </p:pic>
      <p:pic>
        <p:nvPicPr>
          <p:cNvPr id="11" name="Picture 10" descr="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5842" y="6155765"/>
            <a:ext cx="3038041" cy="483894"/>
          </a:xfrm>
          <a:prstGeom prst="rect">
            <a:avLst/>
          </a:prstGeom>
        </p:spPr>
      </p:pic>
    </p:spTree>
    <p:extLst>
      <p:ext uri="{BB962C8B-B14F-4D97-AF65-F5344CB8AC3E}">
        <p14:creationId xmlns:p14="http://schemas.microsoft.com/office/powerpoint/2010/main" val="3221440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5/17/2018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BF9873-87BF-3E40-B65C-4328474BB062}" type="slidenum">
              <a:rPr lang="en-US" smtClean="0"/>
              <a:t>‹#›</a:t>
            </a:fld>
            <a:endParaRPr lang="en-US" dirty="0"/>
          </a:p>
        </p:txBody>
      </p:sp>
    </p:spTree>
    <p:extLst>
      <p:ext uri="{BB962C8B-B14F-4D97-AF65-F5344CB8AC3E}">
        <p14:creationId xmlns:p14="http://schemas.microsoft.com/office/powerpoint/2010/main" val="3652066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smtClean="0"/>
              <a:pPr/>
              <a:t>5/17/2018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BF9873-87BF-3E40-B65C-4328474BB062}" type="slidenum">
              <a:rPr lang="en-US" smtClean="0"/>
              <a:t>‹#›</a:t>
            </a:fld>
            <a:endParaRPr lang="en-US" dirty="0"/>
          </a:p>
        </p:txBody>
      </p:sp>
    </p:spTree>
    <p:extLst>
      <p:ext uri="{BB962C8B-B14F-4D97-AF65-F5344CB8AC3E}">
        <p14:creationId xmlns:p14="http://schemas.microsoft.com/office/powerpoint/2010/main" val="347970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smtClean="0"/>
              <a:pPr/>
              <a:t>5/17/2018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BF9873-87BF-3E40-B65C-4328474BB062}" type="slidenum">
              <a:rPr lang="en-US" smtClean="0"/>
              <a:t>‹#›</a:t>
            </a:fld>
            <a:endParaRPr lang="en-US" dirty="0"/>
          </a:p>
        </p:txBody>
      </p:sp>
    </p:spTree>
    <p:extLst>
      <p:ext uri="{BB962C8B-B14F-4D97-AF65-F5344CB8AC3E}">
        <p14:creationId xmlns:p14="http://schemas.microsoft.com/office/powerpoint/2010/main" val="686815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sp>
        <p:nvSpPr>
          <p:cNvPr id="8" name="Holder 3"/>
          <p:cNvSpPr>
            <a:spLocks noGrp="1"/>
          </p:cNvSpPr>
          <p:nvPr>
            <p:ph type="body" idx="1"/>
          </p:nvPr>
        </p:nvSpPr>
        <p:spPr>
          <a:xfrm>
            <a:off x="2706891" y="3855893"/>
            <a:ext cx="6773333" cy="1680444"/>
          </a:xfrm>
        </p:spPr>
        <p:txBody>
          <a:bodyPr/>
          <a:lstStyle>
            <a:lvl1pPr algn="ctr">
              <a:defRPr/>
            </a:lvl1pPr>
          </a:lstStyle>
          <a:p>
            <a:pPr lvl="0"/>
            <a:r>
              <a:rPr lang="en-US"/>
              <a:t>Click to edit Master text styles</a:t>
            </a:r>
          </a:p>
        </p:txBody>
      </p:sp>
      <p:sp>
        <p:nvSpPr>
          <p:cNvPr id="2" name="Holder 2"/>
          <p:cNvSpPr>
            <a:spLocks noGrp="1"/>
          </p:cNvSpPr>
          <p:nvPr>
            <p:ph type="title"/>
          </p:nvPr>
        </p:nvSpPr>
        <p:spPr>
          <a:xfrm>
            <a:off x="3059529" y="2225389"/>
            <a:ext cx="6068060" cy="998710"/>
          </a:xfrm>
        </p:spPr>
        <p:txBody>
          <a:bodyPr/>
          <a:lstStyle>
            <a:lvl1pPr>
              <a:defRPr sz="4800"/>
            </a:lvl1pPr>
          </a:lstStyle>
          <a:p>
            <a:r>
              <a:rPr lang="en-US"/>
              <a:t>Click to edit Master title style</a:t>
            </a:r>
            <a:endParaRPr dirty="0"/>
          </a:p>
        </p:txBody>
      </p:sp>
      <p:sp>
        <p:nvSpPr>
          <p:cNvPr id="3" name="Holder 4"/>
          <p:cNvSpPr>
            <a:spLocks noGrp="1"/>
          </p:cNvSpPr>
          <p:nvPr>
            <p:ph type="ftr" sz="quarter" idx="10"/>
          </p:nvPr>
        </p:nvSpPr>
        <p:spPr/>
        <p:txBody>
          <a:bodyPr/>
          <a:lstStyle>
            <a:lvl1pPr>
              <a:defRPr/>
            </a:lvl1pPr>
          </a:lstStyle>
          <a:p>
            <a:endParaRPr lang="en-US" dirty="0"/>
          </a:p>
        </p:txBody>
      </p:sp>
      <p:sp>
        <p:nvSpPr>
          <p:cNvPr id="4" name="Holder 5"/>
          <p:cNvSpPr>
            <a:spLocks noGrp="1"/>
          </p:cNvSpPr>
          <p:nvPr>
            <p:ph type="dt" sz="half" idx="11"/>
          </p:nvPr>
        </p:nvSpPr>
        <p:spPr/>
        <p:txBody>
          <a:bodyPr/>
          <a:lstStyle>
            <a:lvl1pPr>
              <a:defRPr/>
            </a:lvl1pPr>
          </a:lstStyle>
          <a:p>
            <a:fld id="{96DFF08F-DC6B-4601-B491-B0F83F6DD2DA}" type="datetimeFigureOut">
              <a:rPr lang="en-US" smtClean="0"/>
              <a:pPr/>
              <a:t>5/17/2018</a:t>
            </a:fld>
            <a:endParaRPr lang="en-US" dirty="0"/>
          </a:p>
        </p:txBody>
      </p:sp>
      <p:sp>
        <p:nvSpPr>
          <p:cNvPr id="5" name="Holder 6"/>
          <p:cNvSpPr>
            <a:spLocks noGrp="1"/>
          </p:cNvSpPr>
          <p:nvPr>
            <p:ph type="sldNum" sz="quarter" idx="12"/>
          </p:nvPr>
        </p:nvSpPr>
        <p:spPr>
          <a:xfrm>
            <a:off x="345441" y="6461760"/>
            <a:ext cx="240031" cy="147638"/>
          </a:xfrm>
          <a:prstGeom prst="rect">
            <a:avLst/>
          </a:prstGeom>
        </p:spPr>
        <p:txBody>
          <a:bodyPr/>
          <a:lstStyle>
            <a:lvl1pPr>
              <a:defRPr/>
            </a:lvl1pPr>
          </a:lstStyle>
          <a:p>
            <a:endParaRPr lang="en-US" dirty="0"/>
          </a:p>
        </p:txBody>
      </p:sp>
    </p:spTree>
    <p:extLst>
      <p:ext uri="{BB962C8B-B14F-4D97-AF65-F5344CB8AC3E}">
        <p14:creationId xmlns:p14="http://schemas.microsoft.com/office/powerpoint/2010/main" val="3150535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wo Column">
    <p:spTree>
      <p:nvGrpSpPr>
        <p:cNvPr id="1" name=""/>
        <p:cNvGrpSpPr/>
        <p:nvPr/>
      </p:nvGrpSpPr>
      <p:grpSpPr>
        <a:xfrm>
          <a:off x="0" y="0"/>
          <a:ext cx="0" cy="0"/>
          <a:chOff x="0" y="0"/>
          <a:chExt cx="0" cy="0"/>
        </a:xfrm>
      </p:grpSpPr>
      <p:sp>
        <p:nvSpPr>
          <p:cNvPr id="3" name="Content Placeholder 2"/>
          <p:cNvSpPr>
            <a:spLocks noGrp="1"/>
          </p:cNvSpPr>
          <p:nvPr>
            <p:ph sz="half" idx="1"/>
          </p:nvPr>
        </p:nvSpPr>
        <p:spPr bwMode="gray">
          <a:xfrm>
            <a:off x="406400" y="1066800"/>
            <a:ext cx="5593589" cy="4953000"/>
          </a:xfrm>
        </p:spPr>
        <p:txBody>
          <a:bodyPr/>
          <a:lstStyle>
            <a:lvl1pPr>
              <a:defRPr sz="1800"/>
            </a:lvl1pPr>
            <a:lvl2pPr>
              <a:defRPr sz="18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bwMode="gray">
          <a:xfrm>
            <a:off x="6335059" y="1066800"/>
            <a:ext cx="5593589" cy="4953000"/>
          </a:xfrm>
        </p:spPr>
        <p:txBody>
          <a:bodyPr/>
          <a:lstStyle>
            <a:lvl1pPr>
              <a:defRPr sz="1800"/>
            </a:lvl1pPr>
            <a:lvl2pPr>
              <a:defRPr sz="1800"/>
            </a:lvl2pPr>
            <a:lvl3pPr>
              <a:defRPr sz="18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5" name="Rectangle 3"/>
          <p:cNvSpPr>
            <a:spLocks noGrp="1" noChangeArrowheads="1"/>
          </p:cNvSpPr>
          <p:nvPr>
            <p:ph type="title"/>
          </p:nvPr>
        </p:nvSpPr>
        <p:spPr bwMode="gray">
          <a:xfrm>
            <a:off x="406400" y="188640"/>
            <a:ext cx="11533717"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title style</a:t>
            </a:r>
            <a:endParaRPr lang="en-US" dirty="0"/>
          </a:p>
        </p:txBody>
      </p:sp>
    </p:spTree>
    <p:extLst>
      <p:ext uri="{BB962C8B-B14F-4D97-AF65-F5344CB8AC3E}">
        <p14:creationId xmlns:p14="http://schemas.microsoft.com/office/powerpoint/2010/main" val="2350348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Use for full bleed image">
    <p:spTree>
      <p:nvGrpSpPr>
        <p:cNvPr id="1" name=""/>
        <p:cNvGrpSpPr/>
        <p:nvPr/>
      </p:nvGrpSpPr>
      <p:grpSpPr>
        <a:xfrm>
          <a:off x="0" y="0"/>
          <a:ext cx="0" cy="0"/>
          <a:chOff x="0" y="0"/>
          <a:chExt cx="0" cy="0"/>
        </a:xfrm>
      </p:grpSpPr>
      <p:sp>
        <p:nvSpPr>
          <p:cNvPr id="2" name="Holder 4"/>
          <p:cNvSpPr>
            <a:spLocks noGrp="1"/>
          </p:cNvSpPr>
          <p:nvPr>
            <p:ph type="ftr" sz="quarter" idx="10"/>
          </p:nvPr>
        </p:nvSpPr>
        <p:spPr/>
        <p:txBody>
          <a:bodyPr/>
          <a:lstStyle>
            <a:lvl1pPr>
              <a:defRPr/>
            </a:lvl1pPr>
          </a:lstStyle>
          <a:p>
            <a:endParaRPr lang="en-US" dirty="0"/>
          </a:p>
        </p:txBody>
      </p:sp>
      <p:sp>
        <p:nvSpPr>
          <p:cNvPr id="3" name="Holder 5"/>
          <p:cNvSpPr>
            <a:spLocks noGrp="1"/>
          </p:cNvSpPr>
          <p:nvPr>
            <p:ph type="dt" sz="half" idx="11"/>
          </p:nvPr>
        </p:nvSpPr>
        <p:spPr/>
        <p:txBody>
          <a:bodyPr/>
          <a:lstStyle>
            <a:lvl1pPr>
              <a:defRPr/>
            </a:lvl1pPr>
          </a:lstStyle>
          <a:p>
            <a:fld id="{96DFF08F-DC6B-4601-B491-B0F83F6DD2DA}" type="datetimeFigureOut">
              <a:rPr lang="en-US" smtClean="0"/>
              <a:pPr/>
              <a:t>5/17/2018</a:t>
            </a:fld>
            <a:endParaRPr lang="en-US" dirty="0"/>
          </a:p>
        </p:txBody>
      </p:sp>
    </p:spTree>
    <p:extLst>
      <p:ext uri="{BB962C8B-B14F-4D97-AF65-F5344CB8AC3E}">
        <p14:creationId xmlns:p14="http://schemas.microsoft.com/office/powerpoint/2010/main" val="150795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15" name="Picture 14" descr="diagonal-stripe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2577776"/>
          </a:xfrm>
          <a:prstGeom prst="rect">
            <a:avLst/>
          </a:prstGeom>
        </p:spPr>
      </p:pic>
      <p:sp>
        <p:nvSpPr>
          <p:cNvPr id="8" name="Rectangle 7"/>
          <p:cNvSpPr/>
          <p:nvPr/>
        </p:nvSpPr>
        <p:spPr>
          <a:xfrm>
            <a:off x="1" y="6081059"/>
            <a:ext cx="12201961" cy="784412"/>
          </a:xfrm>
          <a:prstGeom prst="rect">
            <a:avLst/>
          </a:prstGeom>
          <a:gradFill flip="none" rotWithShape="1">
            <a:gsLst>
              <a:gs pos="0">
                <a:srgbClr val="00539B"/>
              </a:gs>
              <a:gs pos="100000">
                <a:srgbClr val="0077C8"/>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0" name="Rectangle 9"/>
          <p:cNvSpPr/>
          <p:nvPr/>
        </p:nvSpPr>
        <p:spPr>
          <a:xfrm>
            <a:off x="-9960" y="6006359"/>
            <a:ext cx="12211923" cy="74701"/>
          </a:xfrm>
          <a:prstGeom prst="rect">
            <a:avLst/>
          </a:prstGeom>
          <a:solidFill>
            <a:srgbClr val="3FAE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pic>
        <p:nvPicPr>
          <p:cNvPr id="11" name="Picture 10" descr="logo-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3725" y="6281602"/>
            <a:ext cx="2530040" cy="400014"/>
          </a:xfrm>
          <a:prstGeom prst="rect">
            <a:avLst/>
          </a:prstGeom>
        </p:spPr>
      </p:pic>
      <p:sp>
        <p:nvSpPr>
          <p:cNvPr id="13" name="Title 1"/>
          <p:cNvSpPr>
            <a:spLocks noGrp="1"/>
          </p:cNvSpPr>
          <p:nvPr>
            <p:ph type="title"/>
          </p:nvPr>
        </p:nvSpPr>
        <p:spPr>
          <a:xfrm>
            <a:off x="430307" y="291381"/>
            <a:ext cx="11331387" cy="646331"/>
          </a:xfrm>
        </p:spPr>
        <p:txBody>
          <a:bodyPr wrap="square">
            <a:spAutoFit/>
          </a:bodyPr>
          <a:lstStyle>
            <a:lvl1pPr algn="l">
              <a:defRPr sz="3600" b="1">
                <a:solidFill>
                  <a:srgbClr val="012486"/>
                </a:solidFill>
                <a:latin typeface="Arial"/>
                <a:cs typeface="Arial"/>
              </a:defRPr>
            </a:lvl1pPr>
          </a:lstStyle>
          <a:p>
            <a:r>
              <a:rPr lang="en-US"/>
              <a:t>Click to edit Master title style</a:t>
            </a:r>
            <a:endParaRPr lang="en-US" dirty="0"/>
          </a:p>
        </p:txBody>
      </p:sp>
      <p:sp>
        <p:nvSpPr>
          <p:cNvPr id="14" name="Content Placeholder 2"/>
          <p:cNvSpPr>
            <a:spLocks noGrp="1"/>
          </p:cNvSpPr>
          <p:nvPr>
            <p:ph idx="1"/>
          </p:nvPr>
        </p:nvSpPr>
        <p:spPr>
          <a:xfrm>
            <a:off x="430307" y="1419413"/>
            <a:ext cx="11331387" cy="41760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Holder 6"/>
          <p:cNvSpPr txBox="1">
            <a:spLocks/>
          </p:cNvSpPr>
          <p:nvPr userDrawn="1"/>
        </p:nvSpPr>
        <p:spPr>
          <a:xfrm>
            <a:off x="132986" y="6426755"/>
            <a:ext cx="476614" cy="245269"/>
          </a:xfrm>
          <a:prstGeom prst="rect">
            <a:avLst/>
          </a:prstGeom>
        </p:spPr>
        <p:txBody>
          <a:bodyPr/>
          <a:lstStyle>
            <a:defPPr>
              <a:defRPr lang="en-US"/>
            </a:defPPr>
            <a:lvl1pPr marL="0" algn="l" defTabSz="457200" rtl="0" eaLnBrk="1" latinLnBrk="0" hangingPunct="1">
              <a:defRPr sz="105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AB73BC-B049-4115-A692-8D63A059BFB8}" type="slidenum">
              <a:rPr lang="en-US" sz="1200"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4083545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smtClean="0"/>
              <a:t>5/17/2018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576442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5/17/2018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BF9873-87BF-3E40-B65C-4328474BB062}" type="slidenum">
              <a:rPr lang="en-US" smtClean="0"/>
              <a:t>‹#›</a:t>
            </a:fld>
            <a:endParaRPr lang="en-US" dirty="0"/>
          </a:p>
        </p:txBody>
      </p:sp>
    </p:spTree>
    <p:extLst>
      <p:ext uri="{BB962C8B-B14F-4D97-AF65-F5344CB8AC3E}">
        <p14:creationId xmlns:p14="http://schemas.microsoft.com/office/powerpoint/2010/main" val="3647568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9B35DCB-43F8-CE49-8628-4FF2458D9A05}" type="datetimeFigureOut">
              <a:rPr lang="en-US" smtClean="0"/>
              <a:t>5/17/2018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BF9873-87BF-3E40-B65C-4328474BB062}" type="slidenum">
              <a:rPr lang="en-US" smtClean="0"/>
              <a:t>‹#›</a:t>
            </a:fld>
            <a:endParaRPr lang="en-US" dirty="0"/>
          </a:p>
        </p:txBody>
      </p:sp>
    </p:spTree>
    <p:extLst>
      <p:ext uri="{BB962C8B-B14F-4D97-AF65-F5344CB8AC3E}">
        <p14:creationId xmlns:p14="http://schemas.microsoft.com/office/powerpoint/2010/main" val="1668172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DFF08F-DC6B-4601-B491-B0F83F6DD2DA}" type="datetimeFigureOut">
              <a:rPr lang="en-US" smtClean="0"/>
              <a:pPr/>
              <a:t>5/17/2018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CBF9873-87BF-3E40-B65C-4328474BB062}" type="slidenum">
              <a:rPr lang="en-US" smtClean="0"/>
              <a:t>‹#›</a:t>
            </a:fld>
            <a:endParaRPr lang="en-US" dirty="0"/>
          </a:p>
        </p:txBody>
      </p:sp>
    </p:spTree>
    <p:extLst>
      <p:ext uri="{BB962C8B-B14F-4D97-AF65-F5344CB8AC3E}">
        <p14:creationId xmlns:p14="http://schemas.microsoft.com/office/powerpoint/2010/main" val="3419997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DFF08F-DC6B-4601-B491-B0F83F6DD2DA}" type="datetimeFigureOut">
              <a:rPr lang="en-US" smtClean="0"/>
              <a:pPr/>
              <a:t>5/17/2018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CBF9873-87BF-3E40-B65C-4328474BB062}" type="slidenum">
              <a:rPr lang="en-US" smtClean="0"/>
              <a:t>‹#›</a:t>
            </a:fld>
            <a:endParaRPr lang="en-US" dirty="0"/>
          </a:p>
        </p:txBody>
      </p:sp>
    </p:spTree>
    <p:extLst>
      <p:ext uri="{BB962C8B-B14F-4D97-AF65-F5344CB8AC3E}">
        <p14:creationId xmlns:p14="http://schemas.microsoft.com/office/powerpoint/2010/main" val="575613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B35DCB-43F8-CE49-8628-4FF2458D9A05}" type="datetimeFigureOut">
              <a:rPr lang="en-US" smtClean="0"/>
              <a:t>5/17/2018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CBF9873-87BF-3E40-B65C-4328474BB062}" type="slidenum">
              <a:rPr lang="en-US" smtClean="0"/>
              <a:t>‹#›</a:t>
            </a:fld>
            <a:endParaRPr lang="en-US" dirty="0"/>
          </a:p>
        </p:txBody>
      </p:sp>
    </p:spTree>
    <p:extLst>
      <p:ext uri="{BB962C8B-B14F-4D97-AF65-F5344CB8AC3E}">
        <p14:creationId xmlns:p14="http://schemas.microsoft.com/office/powerpoint/2010/main" val="874182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5/17/2018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BF9873-87BF-3E40-B65C-4328474BB062}" type="slidenum">
              <a:rPr lang="en-US" smtClean="0"/>
              <a:t>‹#›</a:t>
            </a:fld>
            <a:endParaRPr lang="en-US" dirty="0"/>
          </a:p>
        </p:txBody>
      </p:sp>
    </p:spTree>
    <p:extLst>
      <p:ext uri="{BB962C8B-B14F-4D97-AF65-F5344CB8AC3E}">
        <p14:creationId xmlns:p14="http://schemas.microsoft.com/office/powerpoint/2010/main" val="1550795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DFF08F-DC6B-4601-B491-B0F83F6DD2DA}" type="datetimeFigureOut">
              <a:rPr lang="en-US" smtClean="0"/>
              <a:pPr/>
              <a:t>5/17/2018</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BF9873-87BF-3E40-B65C-4328474BB062}" type="slidenum">
              <a:rPr lang="en-US" smtClean="0"/>
              <a:t>‹#›</a:t>
            </a:fld>
            <a:endParaRPr lang="en-US" dirty="0"/>
          </a:p>
        </p:txBody>
      </p:sp>
      <p:sp>
        <p:nvSpPr>
          <p:cNvPr id="7" name="Holder 6"/>
          <p:cNvSpPr txBox="1">
            <a:spLocks/>
          </p:cNvSpPr>
          <p:nvPr userDrawn="1"/>
        </p:nvSpPr>
        <p:spPr>
          <a:xfrm>
            <a:off x="132986" y="6426755"/>
            <a:ext cx="476614" cy="245269"/>
          </a:xfrm>
          <a:prstGeom prst="rect">
            <a:avLst/>
          </a:prstGeom>
        </p:spPr>
        <p:txBody>
          <a:bodyPr/>
          <a:lstStyle>
            <a:defPPr>
              <a:defRPr lang="en-US"/>
            </a:defPPr>
            <a:lvl1pPr marL="0" algn="l" defTabSz="457200" rtl="0" eaLnBrk="1" latinLnBrk="0" hangingPunct="1">
              <a:defRPr sz="105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AB73BC-B049-4115-A692-8D63A059BFB8}" type="slidenum">
              <a:rPr lang="en-US" sz="1200" smtClean="0"/>
              <a:pPr/>
              <a:t>‹#›</a:t>
            </a:fld>
            <a:endParaRPr lang="en-US" dirty="0"/>
          </a:p>
        </p:txBody>
      </p:sp>
    </p:spTree>
    <p:extLst>
      <p:ext uri="{BB962C8B-B14F-4D97-AF65-F5344CB8AC3E}">
        <p14:creationId xmlns:p14="http://schemas.microsoft.com/office/powerpoint/2010/main" val="1910393540"/>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1.tmp"/><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2.tmp"/><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1597" y="850824"/>
            <a:ext cx="10093020" cy="1123384"/>
          </a:xfrm>
        </p:spPr>
        <p:txBody>
          <a:bodyPr/>
          <a:lstStyle/>
          <a:p>
            <a:r>
              <a:rPr lang="en-US" sz="3200" b="1" dirty="0"/>
              <a:t>Results and Lessons Learned From a Systematic Approach </a:t>
            </a:r>
            <a:br>
              <a:rPr lang="en-US" sz="3200" b="1" dirty="0"/>
            </a:br>
            <a:r>
              <a:rPr lang="en-US" sz="3200" b="1" dirty="0"/>
              <a:t>to Becoming a High Reliability Organization</a:t>
            </a:r>
            <a:endParaRPr lang="en-US" sz="3200" dirty="0"/>
          </a:p>
        </p:txBody>
      </p:sp>
      <p:sp>
        <p:nvSpPr>
          <p:cNvPr id="4" name="TextBox 3"/>
          <p:cNvSpPr txBox="1"/>
          <p:nvPr/>
        </p:nvSpPr>
        <p:spPr>
          <a:xfrm>
            <a:off x="473449" y="4584326"/>
            <a:ext cx="5755341" cy="1200329"/>
          </a:xfrm>
          <a:prstGeom prst="rect">
            <a:avLst/>
          </a:prstGeom>
          <a:noFill/>
        </p:spPr>
        <p:txBody>
          <a:bodyPr wrap="square" rtlCol="0">
            <a:spAutoFit/>
          </a:bodyPr>
          <a:lstStyle/>
          <a:p>
            <a:endParaRPr lang="en-US" dirty="0"/>
          </a:p>
          <a:p>
            <a:r>
              <a:rPr lang="en-US" dirty="0"/>
              <a:t>Daniel Varga, MD, SEVP &amp; Chief Clinical Officer</a:t>
            </a:r>
          </a:p>
          <a:p>
            <a:r>
              <a:rPr lang="en-US" dirty="0"/>
              <a:t>Texas Health Resources</a:t>
            </a:r>
          </a:p>
          <a:p>
            <a:r>
              <a:rPr lang="en-US" dirty="0"/>
              <a:t>The </a:t>
            </a:r>
            <a:r>
              <a:rPr lang="en-US"/>
              <a:t>Leadership Institute | May 17, 2018</a:t>
            </a:r>
            <a:endParaRPr lang="en-US" dirty="0"/>
          </a:p>
        </p:txBody>
      </p:sp>
    </p:spTree>
    <p:extLst>
      <p:ext uri="{BB962C8B-B14F-4D97-AF65-F5344CB8AC3E}">
        <p14:creationId xmlns:p14="http://schemas.microsoft.com/office/powerpoint/2010/main" val="699711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88894" y="34638"/>
            <a:ext cx="10972800" cy="1143000"/>
          </a:xfrm>
          <a:prstGeom prst="rect">
            <a:avLst/>
          </a:prstGeom>
        </p:spPr>
        <p:txBody>
          <a:bodyPr vert="horz" wrap="square" lIns="91440" tIns="45720" rIns="91440" bIns="45720" rtlCol="0" anchor="ctr">
            <a:normAutofit/>
          </a:bodyPr>
          <a:lstStyle>
            <a:lvl1pPr algn="l" defTabSz="457200" rtl="0" eaLnBrk="1" latinLnBrk="0" hangingPunct="1">
              <a:spcBef>
                <a:spcPct val="0"/>
              </a:spcBef>
              <a:buNone/>
              <a:defRPr sz="3600" b="1" kern="1200">
                <a:solidFill>
                  <a:srgbClr val="012486"/>
                </a:solidFill>
                <a:latin typeface="Arial"/>
                <a:ea typeface="+mj-ea"/>
                <a:cs typeface="Arial"/>
              </a:defRPr>
            </a:lvl1pPr>
          </a:lstStyle>
          <a:p>
            <a:pPr algn="ctr"/>
            <a:r>
              <a:rPr lang="en-US" sz="4000" dirty="0">
                <a:solidFill>
                  <a:srgbClr val="00539B"/>
                </a:solidFill>
              </a:rPr>
              <a:t>Error Prevention Tools </a:t>
            </a:r>
          </a:p>
        </p:txBody>
      </p:sp>
      <p:sp>
        <p:nvSpPr>
          <p:cNvPr id="5" name="Content Placeholder 2"/>
          <p:cNvSpPr txBox="1">
            <a:spLocks/>
          </p:cNvSpPr>
          <p:nvPr/>
        </p:nvSpPr>
        <p:spPr>
          <a:xfrm>
            <a:off x="374754" y="1177638"/>
            <a:ext cx="11557416" cy="433546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dirty="0"/>
              <a:t>Every Texas Health employee is expected to learn and use individual reliability skills – Error Prevention Tools</a:t>
            </a:r>
          </a:p>
          <a:p>
            <a:pPr lvl="1"/>
            <a:r>
              <a:rPr lang="en-US" dirty="0"/>
              <a:t>ALL receive training</a:t>
            </a:r>
          </a:p>
          <a:p>
            <a:pPr lvl="1"/>
            <a:r>
              <a:rPr lang="en-US" dirty="0"/>
              <a:t>ALL expected to make habit</a:t>
            </a:r>
          </a:p>
          <a:p>
            <a:pPr marL="457200" lvl="1" indent="0">
              <a:buFont typeface="Arial"/>
              <a:buNone/>
            </a:pPr>
            <a:endParaRPr lang="en-US" dirty="0"/>
          </a:p>
          <a:p>
            <a:r>
              <a:rPr lang="en-US" sz="2800" dirty="0"/>
              <a:t>Leaders’ role is to:</a:t>
            </a:r>
          </a:p>
          <a:p>
            <a:pPr lvl="1"/>
            <a:r>
              <a:rPr lang="en-US" dirty="0"/>
              <a:t>Role model tools</a:t>
            </a:r>
          </a:p>
          <a:p>
            <a:pPr lvl="1"/>
            <a:r>
              <a:rPr lang="en-US" dirty="0"/>
              <a:t>Resolve obstacles to tool use</a:t>
            </a:r>
          </a:p>
          <a:p>
            <a:pPr lvl="1"/>
            <a:r>
              <a:rPr lang="en-US" dirty="0"/>
              <a:t>Reinforce and build accountability around expectations</a:t>
            </a:r>
          </a:p>
        </p:txBody>
      </p:sp>
    </p:spTree>
    <p:extLst>
      <p:ext uri="{BB962C8B-B14F-4D97-AF65-F5344CB8AC3E}">
        <p14:creationId xmlns:p14="http://schemas.microsoft.com/office/powerpoint/2010/main" val="2559057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5068690">
            <a:off x="744611" y="718718"/>
            <a:ext cx="6160555" cy="5252972"/>
          </a:xfrm>
          <a:prstGeom prst="rect">
            <a:avLst/>
          </a:prstGeom>
        </p:spPr>
      </p:pic>
      <p:sp>
        <p:nvSpPr>
          <p:cNvPr id="5" name="Rectangle 4"/>
          <p:cNvSpPr/>
          <p:nvPr/>
        </p:nvSpPr>
        <p:spPr>
          <a:xfrm>
            <a:off x="7373073" y="276809"/>
            <a:ext cx="4947236" cy="5262979"/>
          </a:xfrm>
          <a:prstGeom prst="rect">
            <a:avLst/>
          </a:prstGeom>
        </p:spPr>
        <p:txBody>
          <a:bodyPr wrap="square">
            <a:spAutoFit/>
          </a:bodyPr>
          <a:lstStyle/>
          <a:p>
            <a:pPr marL="514350" indent="-514350">
              <a:buFont typeface="+mj-lt"/>
              <a:buAutoNum type="arabicPeriod"/>
            </a:pPr>
            <a:r>
              <a:rPr lang="en-US" sz="2800" dirty="0"/>
              <a:t>STAR</a:t>
            </a:r>
          </a:p>
          <a:p>
            <a:pPr marL="514350" indent="-514350">
              <a:buFont typeface="+mj-lt"/>
              <a:buAutoNum type="arabicPeriod"/>
            </a:pPr>
            <a:r>
              <a:rPr lang="en-US" sz="2800" dirty="0"/>
              <a:t>3-Way Repeat Back and 3-Way Read Back</a:t>
            </a:r>
          </a:p>
          <a:p>
            <a:pPr marL="514350" indent="-514350">
              <a:buFont typeface="+mj-lt"/>
              <a:buAutoNum type="arabicPeriod"/>
            </a:pPr>
            <a:r>
              <a:rPr lang="en-US" sz="2800" dirty="0"/>
              <a:t>Ask Clarifying Questions</a:t>
            </a:r>
          </a:p>
          <a:p>
            <a:pPr marL="514350" indent="-514350">
              <a:buFont typeface="+mj-lt"/>
              <a:buAutoNum type="arabicPeriod"/>
            </a:pPr>
            <a:r>
              <a:rPr lang="en-US" sz="2800" dirty="0"/>
              <a:t>Phonetic and Numeric Clarification</a:t>
            </a:r>
          </a:p>
          <a:p>
            <a:pPr marL="514350" indent="-514350">
              <a:buFont typeface="+mj-lt"/>
              <a:buAutoNum type="arabicPeriod"/>
            </a:pPr>
            <a:r>
              <a:rPr lang="en-US" sz="2800" dirty="0"/>
              <a:t>SBAR</a:t>
            </a:r>
          </a:p>
          <a:p>
            <a:pPr marL="514350" indent="-514350">
              <a:buFont typeface="+mj-lt"/>
              <a:buAutoNum type="arabicPeriod"/>
            </a:pPr>
            <a:r>
              <a:rPr lang="en-US" sz="2800" dirty="0"/>
              <a:t>Question and Resolve</a:t>
            </a:r>
          </a:p>
          <a:p>
            <a:pPr marL="514350" indent="-514350">
              <a:buFont typeface="+mj-lt"/>
              <a:buAutoNum type="arabicPeriod"/>
            </a:pPr>
            <a:r>
              <a:rPr lang="en-US" sz="2800" dirty="0"/>
              <a:t>Escalate Using CUS</a:t>
            </a:r>
          </a:p>
          <a:p>
            <a:pPr marL="514350" indent="-514350">
              <a:buFont typeface="+mj-lt"/>
              <a:buAutoNum type="arabicPeriod"/>
            </a:pPr>
            <a:r>
              <a:rPr lang="en-US" sz="2800" dirty="0"/>
              <a:t>Cross Check for Accountability</a:t>
            </a:r>
          </a:p>
          <a:p>
            <a:pPr marL="514350" indent="-514350">
              <a:buFont typeface="+mj-lt"/>
              <a:buAutoNum type="arabicPeriod"/>
            </a:pPr>
            <a:r>
              <a:rPr lang="en-US" sz="2800" dirty="0"/>
              <a:t>5:1 Feedback</a:t>
            </a:r>
          </a:p>
        </p:txBody>
      </p:sp>
    </p:spTree>
    <p:extLst>
      <p:ext uri="{BB962C8B-B14F-4D97-AF65-F5344CB8AC3E}">
        <p14:creationId xmlns:p14="http://schemas.microsoft.com/office/powerpoint/2010/main" val="2767614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643360" y="117835"/>
            <a:ext cx="8156575" cy="685801"/>
          </a:xfrm>
          <a:prstGeom prst="rect">
            <a:avLst/>
          </a:prstGeom>
        </p:spPr>
        <p:txBody>
          <a:bodyPr vert="horz" lIns="91440" tIns="45720" rIns="91440" bIns="45720" rtlCol="0" anchor="ctr">
            <a:noAutofit/>
          </a:bodyPr>
          <a:lstStyle>
            <a:lvl1pPr algn="ctr">
              <a:spcBef>
                <a:spcPct val="0"/>
              </a:spcBef>
              <a:buNone/>
              <a:defRPr sz="4000" b="1">
                <a:solidFill>
                  <a:srgbClr val="00539B"/>
                </a:solidFill>
                <a:latin typeface="Bebas"/>
                <a:ea typeface="+mj-ea"/>
                <a:cs typeface="Bebas"/>
              </a:defRPr>
            </a:lvl1pPr>
          </a:lstStyle>
          <a:p>
            <a:pPr algn="l"/>
            <a:r>
              <a:rPr lang="en-US" dirty="0">
                <a:latin typeface="Arial" panose="020B0604020202020204" pitchFamily="34" charset="0"/>
                <a:cs typeface="Arial" panose="020B0604020202020204" pitchFamily="34" charset="0"/>
              </a:rPr>
              <a:t>Five Principles of HROs</a:t>
            </a:r>
          </a:p>
        </p:txBody>
      </p:sp>
      <p:sp>
        <p:nvSpPr>
          <p:cNvPr id="6" name="TextBox 5"/>
          <p:cNvSpPr txBox="1">
            <a:spLocks noChangeArrowheads="1"/>
          </p:cNvSpPr>
          <p:nvPr/>
        </p:nvSpPr>
        <p:spPr bwMode="auto">
          <a:xfrm>
            <a:off x="643360" y="884205"/>
            <a:ext cx="8335926" cy="132959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285750" indent="-285750" eaLnBrk="1" hangingPunct="1">
              <a:lnSpc>
                <a:spcPct val="90000"/>
              </a:lnSpc>
            </a:pPr>
            <a:r>
              <a:rPr lang="en-US" sz="2000" b="1" dirty="0">
                <a:solidFill>
                  <a:srgbClr val="00539B"/>
                </a:solidFill>
                <a:cs typeface="Arial" panose="020B0604020202020204" pitchFamily="34" charset="0"/>
              </a:rPr>
              <a:t>Preoccupation with Failure</a:t>
            </a:r>
            <a:endParaRPr lang="en-US" altLang="en-US" sz="1600" i="1" dirty="0">
              <a:solidFill>
                <a:srgbClr val="C00000"/>
              </a:solidFill>
              <a:cs typeface="Arial" panose="020B0604020202020204" pitchFamily="34" charset="0"/>
            </a:endParaRPr>
          </a:p>
          <a:p>
            <a:pPr marL="285750" indent="-285750" eaLnBrk="1" hangingPunct="1">
              <a:lnSpc>
                <a:spcPct val="90000"/>
              </a:lnSpc>
              <a:buFont typeface="Wingdings" panose="05000000000000000000" pitchFamily="2" charset="2"/>
              <a:buChar char="ü"/>
            </a:pPr>
            <a:r>
              <a:rPr lang="en-US" altLang="en-US" sz="1600" i="1" dirty="0">
                <a:solidFill>
                  <a:srgbClr val="3FAE2A"/>
                </a:solidFill>
                <a:cs typeface="Arial" panose="020B0604020202020204" pitchFamily="34" charset="0"/>
              </a:rPr>
              <a:t>We pay attention to precursor or near miss events as a symptom something’s wrong</a:t>
            </a:r>
          </a:p>
          <a:p>
            <a:pPr marL="285750" indent="-285750" eaLnBrk="1" hangingPunct="1">
              <a:buFont typeface="Wingdings" panose="05000000000000000000" pitchFamily="2" charset="2"/>
              <a:buChar char="ü"/>
            </a:pPr>
            <a:r>
              <a:rPr lang="en-US" altLang="en-US" sz="1600" i="1" dirty="0">
                <a:solidFill>
                  <a:srgbClr val="3FAE2A"/>
                </a:solidFill>
                <a:cs typeface="Arial" panose="020B0604020202020204" pitchFamily="34" charset="0"/>
              </a:rPr>
              <a:t>We proactively identify activities we do not want to go wrong</a:t>
            </a:r>
          </a:p>
          <a:p>
            <a:pPr marL="285750" indent="-285750" eaLnBrk="1" hangingPunct="1">
              <a:buFont typeface="Wingdings" panose="05000000000000000000" pitchFamily="2" charset="2"/>
              <a:buChar char="ü"/>
            </a:pPr>
            <a:r>
              <a:rPr lang="en-US" altLang="en-US" sz="1600" i="1" dirty="0">
                <a:solidFill>
                  <a:srgbClr val="3FAE2A"/>
                </a:solidFill>
                <a:cs typeface="Arial" panose="020B0604020202020204" pitchFamily="34" charset="0"/>
              </a:rPr>
              <a:t>We discuss what to look out for when giving report to an oncoming shift</a:t>
            </a:r>
          </a:p>
          <a:p>
            <a:pPr marL="285750" indent="-285750" eaLnBrk="1" hangingPunct="1">
              <a:buFont typeface="Wingdings" panose="05000000000000000000" pitchFamily="2" charset="2"/>
              <a:buChar char="ü"/>
            </a:pPr>
            <a:r>
              <a:rPr lang="en-US" altLang="en-US" sz="1600" i="1" dirty="0">
                <a:solidFill>
                  <a:srgbClr val="3FAE2A"/>
                </a:solidFill>
                <a:cs typeface="Arial" panose="020B0604020202020204" pitchFamily="34" charset="0"/>
              </a:rPr>
              <a:t>We engage in proactive and preemptive analysis and discussion</a:t>
            </a:r>
          </a:p>
        </p:txBody>
      </p:sp>
      <p:pic>
        <p:nvPicPr>
          <p:cNvPr id="1228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1187116"/>
            <a:ext cx="3353048" cy="4465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585098" y="501315"/>
            <a:ext cx="4572000" cy="369332"/>
          </a:xfrm>
          <a:prstGeom prst="rect">
            <a:avLst/>
          </a:prstGeom>
        </p:spPr>
        <p:txBody>
          <a:bodyPr>
            <a:spAutoFit/>
          </a:bodyPr>
          <a:lstStyle/>
          <a:p>
            <a:endParaRPr lang="en-US" dirty="0">
              <a:solidFill>
                <a:prstClr val="black"/>
              </a:solidFill>
              <a:latin typeface="Arial" panose="020B0604020202020204" pitchFamily="34" charset="0"/>
              <a:cs typeface="Arial" panose="020B0604020202020204" pitchFamily="34" charset="0"/>
            </a:endParaRPr>
          </a:p>
        </p:txBody>
      </p:sp>
      <p:sp>
        <p:nvSpPr>
          <p:cNvPr id="8" name="TextBox 7"/>
          <p:cNvSpPr txBox="1"/>
          <p:nvPr/>
        </p:nvSpPr>
        <p:spPr>
          <a:xfrm>
            <a:off x="643360" y="2298888"/>
            <a:ext cx="6248400" cy="927946"/>
          </a:xfrm>
          <a:prstGeom prst="rect">
            <a:avLst/>
          </a:prstGeom>
          <a:noFill/>
        </p:spPr>
        <p:txBody>
          <a:bodyPr wrap="square" rtlCol="0">
            <a:spAutoFit/>
          </a:bodyPr>
          <a:lstStyle/>
          <a:p>
            <a:pPr>
              <a:lnSpc>
                <a:spcPct val="90000"/>
              </a:lnSpc>
              <a:defRPr/>
            </a:pPr>
            <a:r>
              <a:rPr lang="en-US" sz="2000" b="1" dirty="0">
                <a:solidFill>
                  <a:srgbClr val="00539B"/>
                </a:solidFill>
                <a:latin typeface="Arial" panose="020B0604020202020204" pitchFamily="34" charset="0"/>
                <a:cs typeface="Arial" panose="020B0604020202020204" pitchFamily="34" charset="0"/>
              </a:rPr>
              <a:t>Sensitivity to Operations</a:t>
            </a:r>
          </a:p>
          <a:p>
            <a:pPr marL="285750" indent="-285750">
              <a:lnSpc>
                <a:spcPct val="90000"/>
              </a:lnSpc>
              <a:buFont typeface="Wingdings" panose="05000000000000000000" pitchFamily="2" charset="2"/>
              <a:buChar char="ü"/>
              <a:defRPr/>
            </a:pPr>
            <a:r>
              <a:rPr lang="en-US" altLang="en-US" i="1" dirty="0">
                <a:solidFill>
                  <a:srgbClr val="3FAE2A"/>
                </a:solidFill>
                <a:latin typeface="Arial" pitchFamily="34" charset="0"/>
                <a:cs typeface="Arial" panose="020B0604020202020204" pitchFamily="34" charset="0"/>
              </a:rPr>
              <a:t>Paying attention to what’s happening on the front-line</a:t>
            </a:r>
          </a:p>
          <a:p>
            <a:endParaRPr lang="en-US" dirty="0">
              <a:latin typeface="Arial" panose="020B0604020202020204" pitchFamily="34" charset="0"/>
              <a:cs typeface="Arial" panose="020B0604020202020204" pitchFamily="34" charset="0"/>
            </a:endParaRPr>
          </a:p>
        </p:txBody>
      </p:sp>
      <p:sp>
        <p:nvSpPr>
          <p:cNvPr id="9" name="TextBox 8"/>
          <p:cNvSpPr txBox="1"/>
          <p:nvPr/>
        </p:nvSpPr>
        <p:spPr>
          <a:xfrm>
            <a:off x="685800" y="2994051"/>
            <a:ext cx="6781800" cy="1394228"/>
          </a:xfrm>
          <a:prstGeom prst="rect">
            <a:avLst/>
          </a:prstGeom>
          <a:noFill/>
        </p:spPr>
        <p:txBody>
          <a:bodyPr wrap="square" rtlCol="0">
            <a:spAutoFit/>
          </a:bodyPr>
          <a:lstStyle/>
          <a:p>
            <a:pPr>
              <a:lnSpc>
                <a:spcPct val="90000"/>
              </a:lnSpc>
              <a:defRPr/>
            </a:pPr>
            <a:r>
              <a:rPr lang="en-US" sz="2000" b="1" dirty="0">
                <a:solidFill>
                  <a:srgbClr val="00539B"/>
                </a:solidFill>
                <a:latin typeface="Arial" panose="020B0604020202020204" pitchFamily="34" charset="0"/>
                <a:cs typeface="Arial" panose="020B0604020202020204" pitchFamily="34" charset="0"/>
              </a:rPr>
              <a:t>Reluctance to Simplify </a:t>
            </a:r>
            <a:r>
              <a:rPr lang="en-US" sz="2000" b="1" i="1" dirty="0">
                <a:solidFill>
                  <a:srgbClr val="00539B"/>
                </a:solidFill>
                <a:latin typeface="Arial" panose="020B0604020202020204" pitchFamily="34" charset="0"/>
                <a:cs typeface="Arial" panose="020B0604020202020204" pitchFamily="34" charset="0"/>
              </a:rPr>
              <a:t>interpretations</a:t>
            </a:r>
          </a:p>
          <a:p>
            <a:pPr marL="285750" indent="-285750">
              <a:lnSpc>
                <a:spcPct val="90000"/>
              </a:lnSpc>
              <a:buFont typeface="Wingdings" panose="05000000000000000000" pitchFamily="2" charset="2"/>
              <a:buChar char="ü"/>
              <a:defRPr/>
            </a:pPr>
            <a:r>
              <a:rPr lang="en-US" altLang="en-US" i="1" dirty="0">
                <a:solidFill>
                  <a:srgbClr val="3FAE2A"/>
                </a:solidFill>
                <a:latin typeface="Arial" pitchFamily="34" charset="0"/>
                <a:cs typeface="Arial" panose="020B0604020202020204" pitchFamily="34" charset="0"/>
              </a:rPr>
              <a:t>Take deliberate steps to question assumptions and seek wisdom to create a more complete and nuanced picture of ongoing operations</a:t>
            </a:r>
          </a:p>
          <a:p>
            <a:endParaRPr lang="en-US" dirty="0">
              <a:latin typeface="Arial" panose="020B0604020202020204" pitchFamily="34" charset="0"/>
              <a:cs typeface="Arial" panose="020B0604020202020204" pitchFamily="34" charset="0"/>
            </a:endParaRPr>
          </a:p>
        </p:txBody>
      </p:sp>
      <p:sp>
        <p:nvSpPr>
          <p:cNvPr id="10" name="TextBox 9"/>
          <p:cNvSpPr txBox="1"/>
          <p:nvPr/>
        </p:nvSpPr>
        <p:spPr>
          <a:xfrm>
            <a:off x="685800" y="4065144"/>
            <a:ext cx="6781800" cy="1175706"/>
          </a:xfrm>
          <a:prstGeom prst="rect">
            <a:avLst/>
          </a:prstGeom>
          <a:noFill/>
        </p:spPr>
        <p:txBody>
          <a:bodyPr wrap="square" rtlCol="0">
            <a:spAutoFit/>
          </a:bodyPr>
          <a:lstStyle/>
          <a:p>
            <a:pPr>
              <a:spcBef>
                <a:spcPts val="600"/>
              </a:spcBef>
              <a:defRPr/>
            </a:pPr>
            <a:r>
              <a:rPr lang="en-US" sz="2000" b="1" dirty="0">
                <a:solidFill>
                  <a:srgbClr val="00539B"/>
                </a:solidFill>
                <a:latin typeface="Arial" panose="020B0604020202020204" pitchFamily="34" charset="0"/>
                <a:cs typeface="Arial" panose="020B0604020202020204" pitchFamily="34" charset="0"/>
              </a:rPr>
              <a:t>Commitment to Resilience</a:t>
            </a:r>
          </a:p>
          <a:p>
            <a:pPr marL="285750" indent="-285750">
              <a:lnSpc>
                <a:spcPct val="90000"/>
              </a:lnSpc>
              <a:buFont typeface="Wingdings" panose="05000000000000000000" pitchFamily="2" charset="2"/>
              <a:buChar char="ü"/>
              <a:defRPr/>
            </a:pPr>
            <a:r>
              <a:rPr lang="en-US" altLang="en-US" i="1" dirty="0">
                <a:solidFill>
                  <a:srgbClr val="3FAE2A"/>
                </a:solidFill>
                <a:latin typeface="Arial" pitchFamily="34" charset="0"/>
                <a:cs typeface="Arial" panose="020B0604020202020204" pitchFamily="34" charset="0"/>
              </a:rPr>
              <a:t>The capability to detect, contain, and bounce back from events before they worsen and cause more serious harm</a:t>
            </a:r>
          </a:p>
          <a:p>
            <a:endParaRPr lang="en-US" dirty="0">
              <a:latin typeface="Arial" panose="020B0604020202020204" pitchFamily="34" charset="0"/>
              <a:cs typeface="Arial" panose="020B0604020202020204" pitchFamily="34" charset="0"/>
            </a:endParaRPr>
          </a:p>
        </p:txBody>
      </p:sp>
      <p:sp>
        <p:nvSpPr>
          <p:cNvPr id="11" name="TextBox 10"/>
          <p:cNvSpPr txBox="1"/>
          <p:nvPr/>
        </p:nvSpPr>
        <p:spPr>
          <a:xfrm>
            <a:off x="685800" y="5128777"/>
            <a:ext cx="8077200" cy="1144929"/>
          </a:xfrm>
          <a:prstGeom prst="rect">
            <a:avLst/>
          </a:prstGeom>
          <a:noFill/>
        </p:spPr>
        <p:txBody>
          <a:bodyPr wrap="square" rtlCol="0">
            <a:spAutoFit/>
          </a:bodyPr>
          <a:lstStyle/>
          <a:p>
            <a:pPr>
              <a:lnSpc>
                <a:spcPct val="90000"/>
              </a:lnSpc>
              <a:defRPr/>
            </a:pPr>
            <a:r>
              <a:rPr lang="en-US" sz="2000" b="1" dirty="0">
                <a:solidFill>
                  <a:srgbClr val="00539B"/>
                </a:solidFill>
                <a:latin typeface="Arial" panose="020B0604020202020204" pitchFamily="34" charset="0"/>
                <a:cs typeface="Arial" panose="020B0604020202020204" pitchFamily="34" charset="0"/>
              </a:rPr>
              <a:t>Deference to Expertise</a:t>
            </a:r>
          </a:p>
          <a:p>
            <a:pPr marL="285750" indent="-285750">
              <a:lnSpc>
                <a:spcPct val="90000"/>
              </a:lnSpc>
              <a:buFont typeface="Wingdings" panose="05000000000000000000" pitchFamily="2" charset="2"/>
              <a:buChar char="ü"/>
              <a:defRPr/>
            </a:pPr>
            <a:r>
              <a:rPr lang="en-US" altLang="en-US" i="1" dirty="0">
                <a:solidFill>
                  <a:srgbClr val="3FAE2A"/>
                </a:solidFill>
                <a:latin typeface="Arial" pitchFamily="34" charset="0"/>
                <a:cs typeface="Arial" panose="020B0604020202020204" pitchFamily="34" charset="0"/>
              </a:rPr>
              <a:t>When necessary decision-making authority migrates to the person with the most expertise with the problem at hand, regardless of rank</a:t>
            </a:r>
          </a:p>
          <a:p>
            <a:endParaRPr lang="en-US" dirty="0">
              <a:solidFill>
                <a:srgbClr val="3FAE2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953333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1000"/>
                                        <p:tgtEl>
                                          <p:spTgt spid="6">
                                            <p:bg/>
                                          </p:spTgt>
                                        </p:tgtEl>
                                      </p:cBhvr>
                                    </p:animEffect>
                                    <p:anim calcmode="lin" valueType="num">
                                      <p:cBhvr>
                                        <p:cTn id="8" dur="1000" fill="hold"/>
                                        <p:tgtEl>
                                          <p:spTgt spid="6">
                                            <p:bg/>
                                          </p:spTgt>
                                        </p:tgtEl>
                                        <p:attrNameLst>
                                          <p:attrName>ppt_x</p:attrName>
                                        </p:attrNameLst>
                                      </p:cBhvr>
                                      <p:tavLst>
                                        <p:tav tm="0">
                                          <p:val>
                                            <p:strVal val="#ppt_x"/>
                                          </p:val>
                                        </p:tav>
                                        <p:tav tm="100000">
                                          <p:val>
                                            <p:strVal val="#ppt_x"/>
                                          </p:val>
                                        </p:tav>
                                      </p:tavLst>
                                    </p:anim>
                                    <p:anim calcmode="lin" valueType="num">
                                      <p:cBhvr>
                                        <p:cTn id="9" dur="900" decel="100000" fill="hold"/>
                                        <p:tgtEl>
                                          <p:spTgt spid="6">
                                            <p:bg/>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bg/>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1000"/>
                                        <p:tgtEl>
                                          <p:spTgt spid="6">
                                            <p:txEl>
                                              <p:pRg st="0" end="0"/>
                                            </p:txEl>
                                          </p:spTgt>
                                        </p:tgtEl>
                                      </p:cBhvr>
                                    </p:animEffect>
                                    <p:anim calcmode="lin" valueType="num">
                                      <p:cBhvr>
                                        <p:cTn id="14"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6">
                                            <p:txEl>
                                              <p:pRg st="0" end="0"/>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
                                            <p:txEl>
                                              <p:pRg st="0" end="0"/>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1000"/>
                                        <p:tgtEl>
                                          <p:spTgt spid="6">
                                            <p:txEl>
                                              <p:pRg st="1" end="1"/>
                                            </p:txEl>
                                          </p:spTgt>
                                        </p:tgtEl>
                                      </p:cBhvr>
                                    </p:animEffect>
                                    <p:anim calcmode="lin" valueType="num">
                                      <p:cBhvr>
                                        <p:cTn id="2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6">
                                            <p:txEl>
                                              <p:pRg st="1" end="1"/>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6">
                                            <p:txEl>
                                              <p:pRg st="1" end="1"/>
                                            </p:txEl>
                                          </p:spTgt>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1000"/>
                                        <p:tgtEl>
                                          <p:spTgt spid="6">
                                            <p:txEl>
                                              <p:pRg st="2" end="2"/>
                                            </p:txEl>
                                          </p:spTgt>
                                        </p:tgtEl>
                                      </p:cBhvr>
                                    </p:animEffect>
                                    <p:anim calcmode="lin" valueType="num">
                                      <p:cBhvr>
                                        <p:cTn id="26"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6">
                                            <p:txEl>
                                              <p:pRg st="2" end="2"/>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
                                            <p:txEl>
                                              <p:pRg st="2" end="2"/>
                                            </p:txEl>
                                          </p:spTgt>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fade">
                                      <p:cBhvr>
                                        <p:cTn id="31" dur="1000"/>
                                        <p:tgtEl>
                                          <p:spTgt spid="6">
                                            <p:txEl>
                                              <p:pRg st="3" end="3"/>
                                            </p:txEl>
                                          </p:spTgt>
                                        </p:tgtEl>
                                      </p:cBhvr>
                                    </p:animEffect>
                                    <p:anim calcmode="lin" valueType="num">
                                      <p:cBhvr>
                                        <p:cTn id="3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6">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
                                            <p:txEl>
                                              <p:pRg st="3" end="3"/>
                                            </p:txEl>
                                          </p:spTgt>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fade">
                                      <p:cBhvr>
                                        <p:cTn id="37" dur="1000"/>
                                        <p:tgtEl>
                                          <p:spTgt spid="6">
                                            <p:txEl>
                                              <p:pRg st="4" end="4"/>
                                            </p:txEl>
                                          </p:spTgt>
                                        </p:tgtEl>
                                      </p:cBhvr>
                                    </p:animEffect>
                                    <p:anim calcmode="lin" valueType="num">
                                      <p:cBhvr>
                                        <p:cTn id="3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6">
                                            <p:txEl>
                                              <p:pRg st="4" end="4"/>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
                                            <p:txEl>
                                              <p:pRg st="4" end="4"/>
                                            </p:txEl>
                                          </p:spTgt>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7"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900" decel="100000" fill="hold"/>
                                        <p:tgtEl>
                                          <p:spTgt spid="8"/>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7"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1000"/>
                                        <p:tgtEl>
                                          <p:spTgt spid="9"/>
                                        </p:tgtEl>
                                      </p:cBhvr>
                                    </p:animEffect>
                                    <p:anim calcmode="lin" valueType="num">
                                      <p:cBhvr>
                                        <p:cTn id="54" dur="1000" fill="hold"/>
                                        <p:tgtEl>
                                          <p:spTgt spid="9"/>
                                        </p:tgtEl>
                                        <p:attrNameLst>
                                          <p:attrName>ppt_x</p:attrName>
                                        </p:attrNameLst>
                                      </p:cBhvr>
                                      <p:tavLst>
                                        <p:tav tm="0">
                                          <p:val>
                                            <p:strVal val="#ppt_x"/>
                                          </p:val>
                                        </p:tav>
                                        <p:tav tm="100000">
                                          <p:val>
                                            <p:strVal val="#ppt_x"/>
                                          </p:val>
                                        </p:tav>
                                      </p:tavLst>
                                    </p:anim>
                                    <p:anim calcmode="lin" valueType="num">
                                      <p:cBhvr>
                                        <p:cTn id="55" dur="900" decel="100000" fill="hold"/>
                                        <p:tgtEl>
                                          <p:spTgt spid="9"/>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7" presetClass="entr" presetSubtype="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37" presetClass="entr" presetSubtype="0" fill="hold" grpId="0" nodeType="click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fade">
                                      <p:cBhvr>
                                        <p:cTn id="69" dur="1000"/>
                                        <p:tgtEl>
                                          <p:spTgt spid="11"/>
                                        </p:tgtEl>
                                      </p:cBhvr>
                                    </p:animEffect>
                                    <p:anim calcmode="lin" valueType="num">
                                      <p:cBhvr>
                                        <p:cTn id="70" dur="1000" fill="hold"/>
                                        <p:tgtEl>
                                          <p:spTgt spid="11"/>
                                        </p:tgtEl>
                                        <p:attrNameLst>
                                          <p:attrName>ppt_x</p:attrName>
                                        </p:attrNameLst>
                                      </p:cBhvr>
                                      <p:tavLst>
                                        <p:tav tm="0">
                                          <p:val>
                                            <p:strVal val="#ppt_x"/>
                                          </p:val>
                                        </p:tav>
                                        <p:tav tm="100000">
                                          <p:val>
                                            <p:strVal val="#ppt_x"/>
                                          </p:val>
                                        </p:tav>
                                      </p:tavLst>
                                    </p:anim>
                                    <p:anim calcmode="lin" valueType="num">
                                      <p:cBhvr>
                                        <p:cTn id="71" dur="900" decel="100000" fill="hold"/>
                                        <p:tgtEl>
                                          <p:spTgt spid="11"/>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P spid="8" grpId="0"/>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0918" y="937712"/>
            <a:ext cx="6587397" cy="5431004"/>
          </a:xfrm>
        </p:spPr>
        <p:txBody>
          <a:bodyPr>
            <a:normAutofit/>
          </a:bodyPr>
          <a:lstStyle/>
          <a:p>
            <a:pPr marL="0" indent="0">
              <a:buNone/>
            </a:pPr>
            <a:r>
              <a:rPr lang="en-US" b="1" dirty="0">
                <a:solidFill>
                  <a:srgbClr val="002060"/>
                </a:solidFill>
              </a:rPr>
              <a:t>Critical Success Factors</a:t>
            </a:r>
          </a:p>
          <a:p>
            <a:pPr marL="0" indent="0">
              <a:buNone/>
            </a:pPr>
            <a:endParaRPr lang="en-US" b="1" dirty="0">
              <a:solidFill>
                <a:srgbClr val="002060"/>
              </a:solidFill>
            </a:endParaRPr>
          </a:p>
          <a:p>
            <a:pPr marL="514350" indent="-514350">
              <a:buFont typeface="+mj-lt"/>
              <a:buAutoNum type="arabicPeriod"/>
            </a:pPr>
            <a:r>
              <a:rPr lang="en-US" dirty="0"/>
              <a:t>Reliable Care Blueprinting</a:t>
            </a:r>
          </a:p>
          <a:p>
            <a:pPr marL="514350" indent="-514350">
              <a:buFont typeface="+mj-lt"/>
              <a:buAutoNum type="arabicPeriod"/>
            </a:pPr>
            <a:r>
              <a:rPr lang="en-US" dirty="0"/>
              <a:t>Patient Safety Event Reporting</a:t>
            </a:r>
          </a:p>
          <a:p>
            <a:pPr marL="514350" indent="-514350">
              <a:buFont typeface="+mj-lt"/>
              <a:buAutoNum type="arabicPeriod"/>
            </a:pPr>
            <a:r>
              <a:rPr lang="en-US" dirty="0"/>
              <a:t>Cause Analysis Redesign</a:t>
            </a:r>
          </a:p>
          <a:p>
            <a:pPr marL="514350" indent="-514350">
              <a:buFont typeface="+mj-lt"/>
              <a:buAutoNum type="arabicPeriod"/>
            </a:pPr>
            <a:r>
              <a:rPr lang="en-US" dirty="0"/>
              <a:t>Habit Formation through Reliability Coaching</a:t>
            </a:r>
          </a:p>
          <a:p>
            <a:pPr marL="514350" indent="-514350">
              <a:buFont typeface="+mj-lt"/>
              <a:buAutoNum type="arabicPeriod"/>
            </a:pPr>
            <a:r>
              <a:rPr lang="en-US" dirty="0">
                <a:solidFill>
                  <a:srgbClr val="FF0000"/>
                </a:solidFill>
              </a:rPr>
              <a:t>Promise Training/Leadership Behaviors</a:t>
            </a:r>
          </a:p>
          <a:p>
            <a:pPr marL="514350" indent="-514350">
              <a:buFont typeface="+mj-lt"/>
              <a:buAutoNum type="arabicPeriod"/>
            </a:pPr>
            <a:endParaRPr lang="en-US" dirty="0"/>
          </a:p>
        </p:txBody>
      </p:sp>
      <p:pic>
        <p:nvPicPr>
          <p:cNvPr id="7" name="Picture 6"/>
          <p:cNvPicPr>
            <a:picLocks noChangeAspect="1"/>
          </p:cNvPicPr>
          <p:nvPr/>
        </p:nvPicPr>
        <p:blipFill>
          <a:blip r:embed="rId3"/>
          <a:stretch>
            <a:fillRect/>
          </a:stretch>
        </p:blipFill>
        <p:spPr>
          <a:xfrm>
            <a:off x="7436675" y="2305087"/>
            <a:ext cx="4682912" cy="2229645"/>
          </a:xfrm>
          <a:prstGeom prst="rect">
            <a:avLst/>
          </a:prstGeom>
          <a:ln>
            <a:solidFill>
              <a:schemeClr val="tx2"/>
            </a:solidFill>
          </a:ln>
        </p:spPr>
      </p:pic>
      <p:pic>
        <p:nvPicPr>
          <p:cNvPr id="8" name="Picture 7"/>
          <p:cNvPicPr>
            <a:picLocks noChangeAspect="1"/>
          </p:cNvPicPr>
          <p:nvPr/>
        </p:nvPicPr>
        <p:blipFill>
          <a:blip r:embed="rId4"/>
          <a:stretch>
            <a:fillRect/>
          </a:stretch>
        </p:blipFill>
        <p:spPr>
          <a:xfrm>
            <a:off x="6978315" y="4145943"/>
            <a:ext cx="3688681" cy="1920813"/>
          </a:xfrm>
          <a:prstGeom prst="rect">
            <a:avLst/>
          </a:prstGeom>
          <a:ln>
            <a:solidFill>
              <a:schemeClr val="tx2"/>
            </a:solidFill>
          </a:ln>
        </p:spPr>
      </p:pic>
      <p:pic>
        <p:nvPicPr>
          <p:cNvPr id="9" name="Picture 8"/>
          <p:cNvPicPr>
            <a:picLocks noChangeAspect="1"/>
          </p:cNvPicPr>
          <p:nvPr/>
        </p:nvPicPr>
        <p:blipFill>
          <a:blip r:embed="rId5"/>
          <a:stretch>
            <a:fillRect/>
          </a:stretch>
        </p:blipFill>
        <p:spPr>
          <a:xfrm>
            <a:off x="8995081" y="291381"/>
            <a:ext cx="2976423" cy="1865930"/>
          </a:xfrm>
          <a:prstGeom prst="rect">
            <a:avLst/>
          </a:prstGeom>
          <a:ln>
            <a:solidFill>
              <a:schemeClr val="tx2"/>
            </a:solidFill>
          </a:ln>
        </p:spPr>
      </p:pic>
      <p:pic>
        <p:nvPicPr>
          <p:cNvPr id="10" name="Picture 9"/>
          <p:cNvPicPr>
            <a:picLocks noChangeAspect="1"/>
          </p:cNvPicPr>
          <p:nvPr/>
        </p:nvPicPr>
        <p:blipFill>
          <a:blip r:embed="rId6"/>
          <a:stretch>
            <a:fillRect/>
          </a:stretch>
        </p:blipFill>
        <p:spPr>
          <a:xfrm>
            <a:off x="6581548" y="880813"/>
            <a:ext cx="3196583" cy="1663087"/>
          </a:xfrm>
          <a:prstGeom prst="rect">
            <a:avLst/>
          </a:prstGeom>
          <a:ln>
            <a:solidFill>
              <a:schemeClr val="tx2"/>
            </a:solidFill>
          </a:ln>
        </p:spPr>
      </p:pic>
      <p:sp>
        <p:nvSpPr>
          <p:cNvPr id="2" name="Title 1"/>
          <p:cNvSpPr>
            <a:spLocks noGrp="1"/>
          </p:cNvSpPr>
          <p:nvPr>
            <p:ph type="title"/>
          </p:nvPr>
        </p:nvSpPr>
        <p:spPr>
          <a:xfrm>
            <a:off x="390918" y="160594"/>
            <a:ext cx="11331387" cy="646331"/>
          </a:xfrm>
        </p:spPr>
        <p:txBody>
          <a:bodyPr/>
          <a:lstStyle/>
          <a:p>
            <a:r>
              <a:rPr lang="en-US" dirty="0"/>
              <a:t>High Reliability at Texas Health</a:t>
            </a:r>
          </a:p>
        </p:txBody>
      </p:sp>
    </p:spTree>
    <p:extLst>
      <p:ext uri="{BB962C8B-B14F-4D97-AF65-F5344CB8AC3E}">
        <p14:creationId xmlns:p14="http://schemas.microsoft.com/office/powerpoint/2010/main" val="202317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041723" y="1150705"/>
            <a:ext cx="9583836" cy="4289396"/>
            <a:chOff x="1209337" y="1310452"/>
            <a:chExt cx="6767827" cy="3133158"/>
          </a:xfrm>
        </p:grpSpPr>
        <p:pic>
          <p:nvPicPr>
            <p:cNvPr id="6" name="Picture 5" descr="texashealth_draft_d-04.png"/>
            <p:cNvPicPr>
              <a:picLocks noChangeAspect="1"/>
            </p:cNvPicPr>
            <p:nvPr/>
          </p:nvPicPr>
          <p:blipFill rotWithShape="1">
            <a:blip r:embed="rId3">
              <a:extLst>
                <a:ext uri="{28A0092B-C50C-407E-A947-70E740481C1C}">
                  <a14:useLocalDpi xmlns:a14="http://schemas.microsoft.com/office/drawing/2010/main" val="0"/>
                </a:ext>
              </a:extLst>
            </a:blip>
            <a:srcRect t="18830" b="22557"/>
            <a:stretch/>
          </p:blipFill>
          <p:spPr>
            <a:xfrm>
              <a:off x="1209338" y="1310452"/>
              <a:ext cx="6767826" cy="3133158"/>
            </a:xfrm>
            <a:prstGeom prst="rect">
              <a:avLst/>
            </a:prstGeom>
          </p:spPr>
        </p:pic>
        <p:sp>
          <p:nvSpPr>
            <p:cNvPr id="8" name="TextBox 7"/>
            <p:cNvSpPr txBox="1"/>
            <p:nvPr/>
          </p:nvSpPr>
          <p:spPr>
            <a:xfrm>
              <a:off x="3170199" y="1998966"/>
              <a:ext cx="1437658" cy="461665"/>
            </a:xfrm>
            <a:prstGeom prst="rect">
              <a:avLst/>
            </a:prstGeom>
            <a:noFill/>
          </p:spPr>
          <p:txBody>
            <a:bodyPr wrap="square" rtlCol="0">
              <a:spAutoFit/>
            </a:bodyPr>
            <a:lstStyle/>
            <a:p>
              <a:pPr algn="ctr"/>
              <a:r>
                <a:rPr lang="en-US" sz="1200" b="1" dirty="0">
                  <a:solidFill>
                    <a:srgbClr val="FFFFFF"/>
                  </a:solidFill>
                  <a:latin typeface="Arial"/>
                  <a:cs typeface="Arial"/>
                </a:rPr>
                <a:t>High Reliability</a:t>
              </a:r>
            </a:p>
            <a:p>
              <a:pPr algn="ctr"/>
              <a:r>
                <a:rPr lang="en-US" sz="1200" b="1" dirty="0">
                  <a:solidFill>
                    <a:srgbClr val="FFFFFF"/>
                  </a:solidFill>
                  <a:latin typeface="Arial"/>
                  <a:cs typeface="Arial"/>
                </a:rPr>
                <a:t>Organization</a:t>
              </a:r>
            </a:p>
          </p:txBody>
        </p:sp>
        <p:sp>
          <p:nvSpPr>
            <p:cNvPr id="9" name="TextBox 8"/>
            <p:cNvSpPr txBox="1"/>
            <p:nvPr/>
          </p:nvSpPr>
          <p:spPr>
            <a:xfrm>
              <a:off x="4497570" y="1998966"/>
              <a:ext cx="1437658" cy="461665"/>
            </a:xfrm>
            <a:prstGeom prst="rect">
              <a:avLst/>
            </a:prstGeom>
            <a:noFill/>
          </p:spPr>
          <p:txBody>
            <a:bodyPr wrap="square" rtlCol="0">
              <a:spAutoFit/>
            </a:bodyPr>
            <a:lstStyle/>
            <a:p>
              <a:pPr algn="ctr"/>
              <a:r>
                <a:rPr lang="en-US" sz="1200" b="1" dirty="0">
                  <a:solidFill>
                    <a:srgbClr val="FFFFFF"/>
                  </a:solidFill>
                  <a:latin typeface="Arial"/>
                  <a:cs typeface="Arial"/>
                </a:rPr>
                <a:t>Reliable Care</a:t>
              </a:r>
            </a:p>
            <a:p>
              <a:pPr algn="ctr"/>
              <a:r>
                <a:rPr lang="en-US" sz="1200" b="1" dirty="0">
                  <a:solidFill>
                    <a:srgbClr val="FFFFFF"/>
                  </a:solidFill>
                  <a:latin typeface="Arial"/>
                  <a:cs typeface="Arial"/>
                </a:rPr>
                <a:t>Blueprinting</a:t>
              </a:r>
            </a:p>
          </p:txBody>
        </p:sp>
        <p:sp>
          <p:nvSpPr>
            <p:cNvPr id="10" name="TextBox 9"/>
            <p:cNvSpPr txBox="1"/>
            <p:nvPr/>
          </p:nvSpPr>
          <p:spPr>
            <a:xfrm>
              <a:off x="1460801" y="1914247"/>
              <a:ext cx="1602159" cy="447815"/>
            </a:xfrm>
            <a:prstGeom prst="rect">
              <a:avLst/>
            </a:prstGeom>
            <a:noFill/>
          </p:spPr>
          <p:txBody>
            <a:bodyPr wrap="square" rtlCol="0">
              <a:spAutoFit/>
            </a:bodyPr>
            <a:lstStyle/>
            <a:p>
              <a:pPr algn="r">
                <a:lnSpc>
                  <a:spcPct val="110000"/>
                </a:lnSpc>
              </a:pPr>
              <a:r>
                <a:rPr lang="en-US" sz="1050" b="1" dirty="0">
                  <a:solidFill>
                    <a:srgbClr val="FFFFFF"/>
                  </a:solidFill>
                  <a:latin typeface="Arial"/>
                  <a:cs typeface="Arial"/>
                </a:rPr>
                <a:t>Build a culture of safety and reliability</a:t>
              </a:r>
            </a:p>
          </p:txBody>
        </p:sp>
        <p:sp>
          <p:nvSpPr>
            <p:cNvPr id="11" name="TextBox 10"/>
            <p:cNvSpPr txBox="1"/>
            <p:nvPr/>
          </p:nvSpPr>
          <p:spPr>
            <a:xfrm>
              <a:off x="5911444" y="1805073"/>
              <a:ext cx="1916060" cy="549381"/>
            </a:xfrm>
            <a:prstGeom prst="rect">
              <a:avLst/>
            </a:prstGeom>
            <a:noFill/>
          </p:spPr>
          <p:txBody>
            <a:bodyPr wrap="square" rtlCol="0">
              <a:spAutoFit/>
            </a:bodyPr>
            <a:lstStyle/>
            <a:p>
              <a:pPr>
                <a:lnSpc>
                  <a:spcPct val="110000"/>
                </a:lnSpc>
              </a:pPr>
              <a:r>
                <a:rPr lang="en-US" sz="900" b="1" dirty="0">
                  <a:solidFill>
                    <a:srgbClr val="FFFFFF"/>
                  </a:solidFill>
                  <a:latin typeface="Arial"/>
                  <a:cs typeface="Arial"/>
                </a:rPr>
                <a:t>Design and implement processes to reliably deliver outcomes-driven care</a:t>
              </a:r>
            </a:p>
          </p:txBody>
        </p:sp>
        <p:sp>
          <p:nvSpPr>
            <p:cNvPr id="12" name="TextBox 11"/>
            <p:cNvSpPr txBox="1"/>
            <p:nvPr/>
          </p:nvSpPr>
          <p:spPr>
            <a:xfrm>
              <a:off x="1209337" y="3790281"/>
              <a:ext cx="1346051" cy="397032"/>
            </a:xfrm>
            <a:prstGeom prst="rect">
              <a:avLst/>
            </a:prstGeom>
            <a:noFill/>
          </p:spPr>
          <p:txBody>
            <a:bodyPr wrap="square" rtlCol="0">
              <a:spAutoFit/>
            </a:bodyPr>
            <a:lstStyle/>
            <a:p>
              <a:pPr algn="ctr">
                <a:lnSpc>
                  <a:spcPct val="110000"/>
                </a:lnSpc>
              </a:pPr>
              <a:r>
                <a:rPr lang="en-US" sz="900" b="1" spc="-38" dirty="0">
                  <a:solidFill>
                    <a:srgbClr val="FFFFFF"/>
                  </a:solidFill>
                  <a:latin typeface="Arial"/>
                  <a:cs typeface="Arial"/>
                </a:rPr>
                <a:t>IDENTIFY CRITICAL</a:t>
              </a:r>
            </a:p>
            <a:p>
              <a:pPr algn="ctr">
                <a:lnSpc>
                  <a:spcPct val="110000"/>
                </a:lnSpc>
              </a:pPr>
              <a:r>
                <a:rPr lang="en-US" sz="900" b="1" spc="-38" dirty="0">
                  <a:solidFill>
                    <a:srgbClr val="FFFFFF"/>
                  </a:solidFill>
                  <a:latin typeface="Arial"/>
                  <a:cs typeface="Arial"/>
                </a:rPr>
                <a:t>STEPS </a:t>
              </a:r>
            </a:p>
          </p:txBody>
        </p:sp>
        <p:sp>
          <p:nvSpPr>
            <p:cNvPr id="13" name="TextBox 12"/>
            <p:cNvSpPr txBox="1"/>
            <p:nvPr/>
          </p:nvSpPr>
          <p:spPr>
            <a:xfrm>
              <a:off x="2563008" y="3790281"/>
              <a:ext cx="1346051" cy="397032"/>
            </a:xfrm>
            <a:prstGeom prst="rect">
              <a:avLst/>
            </a:prstGeom>
            <a:noFill/>
          </p:spPr>
          <p:txBody>
            <a:bodyPr wrap="square" rtlCol="0">
              <a:spAutoFit/>
            </a:bodyPr>
            <a:lstStyle/>
            <a:p>
              <a:pPr algn="ctr">
                <a:lnSpc>
                  <a:spcPct val="110000"/>
                </a:lnSpc>
              </a:pPr>
              <a:r>
                <a:rPr lang="en-US" sz="900" b="1" spc="-38" dirty="0">
                  <a:solidFill>
                    <a:srgbClr val="FFFFFF"/>
                  </a:solidFill>
                  <a:latin typeface="Arial"/>
                  <a:cs typeface="Arial"/>
                </a:rPr>
                <a:t>ENGINEER THE </a:t>
              </a:r>
            </a:p>
            <a:p>
              <a:pPr algn="ctr">
                <a:lnSpc>
                  <a:spcPct val="110000"/>
                </a:lnSpc>
              </a:pPr>
              <a:r>
                <a:rPr lang="en-US" sz="900" b="1" spc="-38" dirty="0">
                  <a:solidFill>
                    <a:srgbClr val="FFFFFF"/>
                  </a:solidFill>
                  <a:latin typeface="Arial"/>
                  <a:cs typeface="Arial"/>
                </a:rPr>
                <a:t>PROCESS</a:t>
              </a:r>
            </a:p>
          </p:txBody>
        </p:sp>
        <p:sp>
          <p:nvSpPr>
            <p:cNvPr id="14" name="TextBox 13"/>
            <p:cNvSpPr txBox="1"/>
            <p:nvPr/>
          </p:nvSpPr>
          <p:spPr>
            <a:xfrm>
              <a:off x="5285062" y="3714081"/>
              <a:ext cx="1346051" cy="549381"/>
            </a:xfrm>
            <a:prstGeom prst="rect">
              <a:avLst/>
            </a:prstGeom>
            <a:noFill/>
          </p:spPr>
          <p:txBody>
            <a:bodyPr wrap="square" rtlCol="0">
              <a:spAutoFit/>
            </a:bodyPr>
            <a:lstStyle/>
            <a:p>
              <a:pPr algn="ctr">
                <a:lnSpc>
                  <a:spcPct val="110000"/>
                </a:lnSpc>
              </a:pPr>
              <a:r>
                <a:rPr lang="en-US" sz="900" b="1" spc="-38" dirty="0">
                  <a:solidFill>
                    <a:srgbClr val="FFFFFF"/>
                  </a:solidFill>
                  <a:latin typeface="Arial"/>
                  <a:cs typeface="Arial"/>
                </a:rPr>
                <a:t>DEPLOY NEW PROCESS TO CARE</a:t>
              </a:r>
              <a:br>
                <a:rPr lang="en-US" sz="900" b="1" spc="-38" dirty="0">
                  <a:solidFill>
                    <a:srgbClr val="FFFFFF"/>
                  </a:solidFill>
                  <a:latin typeface="Arial"/>
                  <a:cs typeface="Arial"/>
                </a:rPr>
              </a:br>
              <a:r>
                <a:rPr lang="en-US" sz="900" b="1" spc="-38" dirty="0">
                  <a:solidFill>
                    <a:srgbClr val="FFFFFF"/>
                  </a:solidFill>
                  <a:latin typeface="Arial"/>
                  <a:cs typeface="Arial"/>
                </a:rPr>
                <a:t> AT THE BEDSIDE</a:t>
              </a:r>
            </a:p>
          </p:txBody>
        </p:sp>
        <p:sp>
          <p:nvSpPr>
            <p:cNvPr id="15" name="TextBox 14"/>
            <p:cNvSpPr txBox="1"/>
            <p:nvPr/>
          </p:nvSpPr>
          <p:spPr>
            <a:xfrm>
              <a:off x="6631113" y="3790281"/>
              <a:ext cx="1346051" cy="397032"/>
            </a:xfrm>
            <a:prstGeom prst="rect">
              <a:avLst/>
            </a:prstGeom>
            <a:noFill/>
          </p:spPr>
          <p:txBody>
            <a:bodyPr wrap="square" rtlCol="0">
              <a:spAutoFit/>
            </a:bodyPr>
            <a:lstStyle/>
            <a:p>
              <a:pPr algn="ctr">
                <a:lnSpc>
                  <a:spcPct val="110000"/>
                </a:lnSpc>
              </a:pPr>
              <a:r>
                <a:rPr lang="en-US" sz="900" b="1" spc="-38" dirty="0">
                  <a:solidFill>
                    <a:srgbClr val="FFFFFF"/>
                  </a:solidFill>
                  <a:latin typeface="Arial"/>
                  <a:cs typeface="Arial"/>
                </a:rPr>
                <a:t>SUSTAIN AND IMPROVE DESIGN</a:t>
              </a:r>
            </a:p>
          </p:txBody>
        </p:sp>
      </p:grpSp>
      <p:sp>
        <p:nvSpPr>
          <p:cNvPr id="16" name="TextBox 15"/>
          <p:cNvSpPr txBox="1"/>
          <p:nvPr/>
        </p:nvSpPr>
        <p:spPr>
          <a:xfrm>
            <a:off x="5065295" y="4441352"/>
            <a:ext cx="1505067" cy="854080"/>
          </a:xfrm>
          <a:prstGeom prst="rect">
            <a:avLst/>
          </a:prstGeom>
          <a:noFill/>
        </p:spPr>
        <p:txBody>
          <a:bodyPr wrap="square" rtlCol="0">
            <a:spAutoFit/>
          </a:bodyPr>
          <a:lstStyle/>
          <a:p>
            <a:pPr algn="ctr">
              <a:lnSpc>
                <a:spcPct val="110000"/>
              </a:lnSpc>
            </a:pPr>
            <a:r>
              <a:rPr lang="en-US" sz="900" b="1" spc="-60" dirty="0">
                <a:solidFill>
                  <a:srgbClr val="FFFFFF"/>
                </a:solidFill>
                <a:latin typeface="Arial"/>
                <a:cs typeface="Arial"/>
              </a:rPr>
              <a:t>HARDWIRE CARE ENVIRONMENT WORKFLOWS </a:t>
            </a:r>
            <a:br>
              <a:rPr lang="en-US" sz="900" b="1" spc="-60" dirty="0">
                <a:solidFill>
                  <a:srgbClr val="FFFFFF"/>
                </a:solidFill>
                <a:latin typeface="Arial"/>
                <a:cs typeface="Arial"/>
              </a:rPr>
            </a:br>
            <a:br>
              <a:rPr lang="en-US" sz="900" b="1" spc="-60" dirty="0">
                <a:solidFill>
                  <a:srgbClr val="FFFFFF"/>
                </a:solidFill>
                <a:latin typeface="Arial"/>
                <a:cs typeface="Arial"/>
              </a:rPr>
            </a:br>
            <a:endParaRPr lang="en-US" sz="900" b="1" spc="-60" dirty="0">
              <a:solidFill>
                <a:srgbClr val="FFFFFF"/>
              </a:solidFill>
              <a:latin typeface="Arial"/>
              <a:cs typeface="Arial"/>
            </a:endParaRPr>
          </a:p>
        </p:txBody>
      </p:sp>
      <p:sp>
        <p:nvSpPr>
          <p:cNvPr id="4" name="Slide Number Placeholder 3"/>
          <p:cNvSpPr>
            <a:spLocks noGrp="1"/>
          </p:cNvSpPr>
          <p:nvPr>
            <p:ph type="sldNum" sz="quarter" idx="4294967295"/>
          </p:nvPr>
        </p:nvSpPr>
        <p:spPr>
          <a:xfrm>
            <a:off x="8303232" y="6500187"/>
            <a:ext cx="2133600" cy="365125"/>
          </a:xfrm>
          <a:prstGeom prst="rect">
            <a:avLst/>
          </a:prstGeom>
        </p:spPr>
        <p:txBody>
          <a:bodyPr/>
          <a:lstStyle/>
          <a:p>
            <a:fld id="{BCBF9873-87BF-3E40-B65C-4328474BB062}" type="slidenum">
              <a:rPr lang="en-US" smtClean="0">
                <a:solidFill>
                  <a:prstClr val="white"/>
                </a:solidFill>
              </a:rPr>
              <a:pPr/>
              <a:t>14</a:t>
            </a:fld>
            <a:endParaRPr lang="en-US" dirty="0">
              <a:solidFill>
                <a:prstClr val="white"/>
              </a:solidFill>
            </a:endParaRPr>
          </a:p>
        </p:txBody>
      </p:sp>
      <p:sp>
        <p:nvSpPr>
          <p:cNvPr id="17" name="Title 1">
            <a:extLst>
              <a:ext uri="{FF2B5EF4-FFF2-40B4-BE49-F238E27FC236}">
                <a16:creationId xmlns:a16="http://schemas.microsoft.com/office/drawing/2014/main" id="{54087B71-7204-4454-89FA-E1F655A6BEED}"/>
              </a:ext>
            </a:extLst>
          </p:cNvPr>
          <p:cNvSpPr txBox="1">
            <a:spLocks/>
          </p:cNvSpPr>
          <p:nvPr/>
        </p:nvSpPr>
        <p:spPr>
          <a:xfrm>
            <a:off x="23605" y="33681"/>
            <a:ext cx="12192000" cy="954107"/>
          </a:xfrm>
          <a:prstGeom prst="rect">
            <a:avLst/>
          </a:prstGeom>
        </p:spPr>
        <p:txBody>
          <a:bodyPr vert="horz" wrap="square" lIns="91440" tIns="45720" rIns="91440" bIns="45720" rtlCol="0" anchor="ctr">
            <a:spAutoFit/>
          </a:bodyPr>
          <a:lstStyle>
            <a:lvl1pPr algn="l" defTabSz="457200" rtl="0" eaLnBrk="1" latinLnBrk="0" hangingPunct="1">
              <a:spcBef>
                <a:spcPct val="0"/>
              </a:spcBef>
              <a:buNone/>
              <a:defRPr sz="3600" b="1" kern="1200">
                <a:solidFill>
                  <a:srgbClr val="012486"/>
                </a:solidFill>
                <a:latin typeface="Arial"/>
                <a:ea typeface="+mj-ea"/>
                <a:cs typeface="Arial"/>
              </a:defRPr>
            </a:lvl1pPr>
          </a:lstStyle>
          <a:p>
            <a:r>
              <a:rPr lang="en-US" sz="2800" dirty="0"/>
              <a:t>RCB designs and deploys the processes required to support our journey towards high reliability</a:t>
            </a:r>
          </a:p>
        </p:txBody>
      </p:sp>
    </p:spTree>
    <p:extLst>
      <p:ext uri="{BB962C8B-B14F-4D97-AF65-F5344CB8AC3E}">
        <p14:creationId xmlns:p14="http://schemas.microsoft.com/office/powerpoint/2010/main" val="1517835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088" y="-84092"/>
            <a:ext cx="11738247" cy="1200329"/>
          </a:xfrm>
        </p:spPr>
        <p:txBody>
          <a:bodyPr/>
          <a:lstStyle/>
          <a:p>
            <a:r>
              <a:rPr lang="en-US" dirty="0"/>
              <a:t>Patient Safety Event Reporting:</a:t>
            </a:r>
            <a:br>
              <a:rPr lang="en-US" dirty="0"/>
            </a:br>
            <a:r>
              <a:rPr lang="en-US" dirty="0"/>
              <a:t>Being Reliably </a:t>
            </a:r>
            <a:r>
              <a:rPr lang="en-US" i="1" dirty="0"/>
              <a:t>Obsessed</a:t>
            </a:r>
            <a:r>
              <a:rPr lang="en-US" dirty="0"/>
              <a:t> with Outcomes</a:t>
            </a:r>
          </a:p>
        </p:txBody>
      </p:sp>
      <p:sp>
        <p:nvSpPr>
          <p:cNvPr id="4" name="Content Placeholder 3"/>
          <p:cNvSpPr>
            <a:spLocks noGrp="1"/>
          </p:cNvSpPr>
          <p:nvPr>
            <p:ph idx="1"/>
          </p:nvPr>
        </p:nvSpPr>
        <p:spPr>
          <a:xfrm>
            <a:off x="177089" y="1106904"/>
            <a:ext cx="4177172" cy="4611519"/>
          </a:xfrm>
          <a:prstGeom prst="rect">
            <a:avLst/>
          </a:prstGeom>
        </p:spPr>
        <p:txBody>
          <a:bodyPr wrap="square">
            <a:spAutoFit/>
          </a:bodyPr>
          <a:lstStyle/>
          <a:p>
            <a:pPr>
              <a:lnSpc>
                <a:spcPct val="107000"/>
              </a:lnSpc>
              <a:spcAft>
                <a:spcPts val="800"/>
              </a:spcAft>
              <a:buFont typeface="Wingdings" panose="05000000000000000000" pitchFamily="2" charset="2"/>
              <a:buChar char="Ø"/>
            </a:pPr>
            <a:r>
              <a:rPr lang="en-US" sz="1600" dirty="0">
                <a:latin typeface="Calibri" panose="020F0502020204030204" pitchFamily="34" charset="0"/>
                <a:ea typeface="Calibri" panose="020F0502020204030204" pitchFamily="34" charset="0"/>
                <a:cs typeface="Times New Roman" panose="02020603050405020304" pitchFamily="18" charset="0"/>
              </a:rPr>
              <a:t>Texas Health has a goal of getting to Zero Harm for our patients. We believe that most events are preventable. In order to address </a:t>
            </a:r>
            <a:r>
              <a:rPr lang="en-US" sz="1600" i="1" dirty="0">
                <a:latin typeface="Calibri" panose="020F0502020204030204" pitchFamily="34" charset="0"/>
                <a:ea typeface="Calibri" panose="020F0502020204030204" pitchFamily="34" charset="0"/>
                <a:cs typeface="Times New Roman" panose="02020603050405020304" pitchFamily="18" charset="0"/>
              </a:rPr>
              <a:t>Unexpected</a:t>
            </a:r>
            <a:r>
              <a:rPr lang="en-US" sz="1600" dirty="0">
                <a:latin typeface="Calibri" panose="020F0502020204030204" pitchFamily="34" charset="0"/>
                <a:ea typeface="Calibri" panose="020F0502020204030204" pitchFamily="34" charset="0"/>
                <a:cs typeface="Times New Roman" panose="02020603050405020304" pitchFamily="18" charset="0"/>
              </a:rPr>
              <a:t> Bad Outcomes for patients in which, according to the SEC algorithm, no deviation from GAPS has occurred, we need to build a process to capture and review learnings. </a:t>
            </a:r>
          </a:p>
          <a:p>
            <a:pPr>
              <a:lnSpc>
                <a:spcPct val="107000"/>
              </a:lnSpc>
              <a:spcAft>
                <a:spcPts val="800"/>
              </a:spcAft>
              <a:buFont typeface="Wingdings" panose="05000000000000000000" pitchFamily="2" charset="2"/>
              <a:buChar char="Ø"/>
            </a:pPr>
            <a:r>
              <a:rPr lang="en-US" sz="1600" b="1" dirty="0">
                <a:latin typeface="Calibri" panose="020F0502020204030204" pitchFamily="34" charset="0"/>
                <a:ea typeface="Calibri" panose="020F0502020204030204" pitchFamily="34" charset="0"/>
                <a:cs typeface="Times New Roman" panose="02020603050405020304" pitchFamily="18" charset="0"/>
              </a:rPr>
              <a:t>Event Reporting Taskforce Solution: </a:t>
            </a:r>
          </a:p>
          <a:p>
            <a:pPr lvl="1">
              <a:lnSpc>
                <a:spcPct val="107000"/>
              </a:lnSpc>
              <a:spcAft>
                <a:spcPts val="800"/>
              </a:spcAft>
              <a:buFont typeface="Wingdings" panose="05000000000000000000" pitchFamily="2" charset="2"/>
              <a:buChar char="Ø"/>
            </a:pPr>
            <a:r>
              <a:rPr lang="en-US" sz="1600" b="1" dirty="0">
                <a:latin typeface="Calibri" panose="020F0502020204030204" pitchFamily="34" charset="0"/>
                <a:ea typeface="Calibri" panose="020F0502020204030204" pitchFamily="34" charset="0"/>
                <a:cs typeface="Times New Roman" panose="02020603050405020304" pitchFamily="18" charset="0"/>
              </a:rPr>
              <a:t>Build question into Closer Review section of RL, “Was the outcome for this patient Expected?” If answer is No, then it will be captured in the RL database so we can analyze in order to prevent it from ever happening again. </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Content Placeholder 4"/>
          <p:cNvPicPr>
            <a:picLocks noChangeAspect="1"/>
          </p:cNvPicPr>
          <p:nvPr/>
        </p:nvPicPr>
        <p:blipFill>
          <a:blip r:embed="rId3"/>
          <a:stretch>
            <a:fillRect/>
          </a:stretch>
        </p:blipFill>
        <p:spPr>
          <a:xfrm>
            <a:off x="7587915" y="1444101"/>
            <a:ext cx="4491789" cy="2722595"/>
          </a:xfrm>
          <a:prstGeom prst="rect">
            <a:avLst/>
          </a:prstGeom>
        </p:spPr>
      </p:pic>
      <p:sp>
        <p:nvSpPr>
          <p:cNvPr id="3" name="Rectangle 2"/>
          <p:cNvSpPr/>
          <p:nvPr/>
        </p:nvSpPr>
        <p:spPr>
          <a:xfrm>
            <a:off x="4908885" y="1070474"/>
            <a:ext cx="7289816" cy="646331"/>
          </a:xfrm>
          <a:prstGeom prst="rect">
            <a:avLst/>
          </a:prstGeom>
        </p:spPr>
        <p:txBody>
          <a:bodyPr wrap="none">
            <a:spAutoFit/>
          </a:bodyPr>
          <a:lstStyle/>
          <a:p>
            <a:r>
              <a:rPr lang="en-US" sz="3600" dirty="0">
                <a:solidFill>
                  <a:srgbClr val="002060"/>
                </a:solidFill>
              </a:rPr>
              <a:t>Texas Health’s Reliability Learning tool</a:t>
            </a:r>
          </a:p>
        </p:txBody>
      </p:sp>
      <p:pic>
        <p:nvPicPr>
          <p:cNvPr id="6" name="Picture 5"/>
          <p:cNvPicPr>
            <a:picLocks noChangeAspect="1"/>
          </p:cNvPicPr>
          <p:nvPr/>
        </p:nvPicPr>
        <p:blipFill>
          <a:blip r:embed="rId4"/>
          <a:stretch>
            <a:fillRect/>
          </a:stretch>
        </p:blipFill>
        <p:spPr>
          <a:xfrm>
            <a:off x="4269698" y="3275631"/>
            <a:ext cx="4658398" cy="2678580"/>
          </a:xfrm>
          <a:prstGeom prst="rect">
            <a:avLst/>
          </a:prstGeom>
        </p:spPr>
      </p:pic>
    </p:spTree>
    <p:extLst>
      <p:ext uri="{BB962C8B-B14F-4D97-AF65-F5344CB8AC3E}">
        <p14:creationId xmlns:p14="http://schemas.microsoft.com/office/powerpoint/2010/main" val="2167314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64567" y="81849"/>
            <a:ext cx="11335870" cy="1077218"/>
          </a:xfrm>
          <a:prstGeom prst="rect">
            <a:avLst/>
          </a:prstGeom>
        </p:spPr>
        <p:txBody>
          <a:bodyPr wrap="square">
            <a:spAutoFit/>
          </a:bodyPr>
          <a:lstStyle/>
          <a:p>
            <a:pPr lvl="0" defTabSz="914400">
              <a:defRPr/>
            </a:pPr>
            <a:r>
              <a:rPr lang="en-US" sz="3200" b="1" dirty="0">
                <a:solidFill>
                  <a:srgbClr val="002060"/>
                </a:solidFill>
              </a:rPr>
              <a:t>Continued focus to increase reporting of events at all levels for the goal of increase system learning.  </a:t>
            </a:r>
          </a:p>
        </p:txBody>
      </p:sp>
      <p:graphicFrame>
        <p:nvGraphicFramePr>
          <p:cNvPr id="5" name="Chart 4"/>
          <p:cNvGraphicFramePr>
            <a:graphicFrameLocks/>
          </p:cNvGraphicFramePr>
          <p:nvPr>
            <p:extLst>
              <p:ext uri="{D42A27DB-BD31-4B8C-83A1-F6EECF244321}">
                <p14:modId xmlns:p14="http://schemas.microsoft.com/office/powerpoint/2010/main" val="3010643888"/>
              </p:ext>
            </p:extLst>
          </p:nvPr>
        </p:nvGraphicFramePr>
        <p:xfrm>
          <a:off x="476765" y="1355833"/>
          <a:ext cx="10711474" cy="44143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57423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288296" y="1105716"/>
            <a:ext cx="3526058" cy="4176713"/>
          </a:xfrm>
          <a:prstGeom prst="rect">
            <a:avLst/>
          </a:prstGeom>
        </p:spPr>
      </p:pic>
      <p:sp>
        <p:nvSpPr>
          <p:cNvPr id="4" name="Title 3"/>
          <p:cNvSpPr txBox="1">
            <a:spLocks noGrp="1"/>
          </p:cNvSpPr>
          <p:nvPr>
            <p:ph type="title"/>
          </p:nvPr>
        </p:nvSpPr>
        <p:spPr>
          <a:xfrm>
            <a:off x="0" y="-45388"/>
            <a:ext cx="12488090" cy="954107"/>
          </a:xfrm>
          <a:prstGeom prst="rect">
            <a:avLst/>
          </a:prstGeom>
          <a:noFill/>
        </p:spPr>
        <p:txBody>
          <a:bodyPr wrap="square" rtlCol="0">
            <a:spAutoFit/>
          </a:bodyPr>
          <a:lstStyle/>
          <a:p>
            <a:r>
              <a:rPr lang="en-US" sz="2800" b="1" dirty="0">
                <a:solidFill>
                  <a:schemeClr val="tx2"/>
                </a:solidFill>
              </a:rPr>
              <a:t>Improving Patient Safety Event Classification for consistency</a:t>
            </a:r>
            <a:br>
              <a:rPr lang="en-US" sz="2800" b="1" dirty="0">
                <a:solidFill>
                  <a:schemeClr val="tx2"/>
                </a:solidFill>
              </a:rPr>
            </a:br>
            <a:r>
              <a:rPr lang="en-US" sz="2800" b="1" dirty="0">
                <a:solidFill>
                  <a:schemeClr val="tx2"/>
                </a:solidFill>
              </a:rPr>
              <a:t>&amp; learning</a:t>
            </a:r>
          </a:p>
        </p:txBody>
      </p:sp>
      <p:pic>
        <p:nvPicPr>
          <p:cNvPr id="6" name="Picture 5"/>
          <p:cNvPicPr>
            <a:picLocks noChangeAspect="1"/>
          </p:cNvPicPr>
          <p:nvPr/>
        </p:nvPicPr>
        <p:blipFill>
          <a:blip r:embed="rId4"/>
          <a:stretch>
            <a:fillRect/>
          </a:stretch>
        </p:blipFill>
        <p:spPr>
          <a:xfrm>
            <a:off x="3814354" y="694269"/>
            <a:ext cx="7930783" cy="5184018"/>
          </a:xfrm>
          <a:prstGeom prst="rect">
            <a:avLst/>
          </a:prstGeom>
        </p:spPr>
      </p:pic>
    </p:spTree>
    <p:extLst>
      <p:ext uri="{BB962C8B-B14F-4D97-AF65-F5344CB8AC3E}">
        <p14:creationId xmlns:p14="http://schemas.microsoft.com/office/powerpoint/2010/main" val="3164286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399" y="-96227"/>
            <a:ext cx="12322630" cy="1200329"/>
          </a:xfrm>
        </p:spPr>
        <p:txBody>
          <a:bodyPr/>
          <a:lstStyle/>
          <a:p>
            <a:r>
              <a:rPr lang="en-US" dirty="0"/>
              <a:t>Cause Analysis Redesign: Training in November, 2017</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3772" y="923453"/>
            <a:ext cx="4357670" cy="30950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4" name="Picture 3"/>
          <p:cNvPicPr>
            <a:picLocks noChangeAspect="1"/>
          </p:cNvPicPr>
          <p:nvPr/>
        </p:nvPicPr>
        <p:blipFill>
          <a:blip r:embed="rId4"/>
          <a:stretch>
            <a:fillRect/>
          </a:stretch>
        </p:blipFill>
        <p:spPr>
          <a:xfrm>
            <a:off x="5836817" y="827103"/>
            <a:ext cx="5119325" cy="2827817"/>
          </a:xfrm>
          <a:prstGeom prst="rect">
            <a:avLst/>
          </a:prstGeom>
          <a:ln>
            <a:solidFill>
              <a:schemeClr val="tx1"/>
            </a:solidFill>
          </a:ln>
        </p:spPr>
      </p:pic>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1786" y="3064469"/>
            <a:ext cx="5388429" cy="286785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94646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175035" y="306496"/>
            <a:ext cx="8392160" cy="930275"/>
          </a:xfrm>
          <a:prstGeom prst="rect">
            <a:avLst/>
          </a:prstGeom>
        </p:spPr>
        <p:txBody>
          <a:bodyPr vert="horz" wrap="square" lIns="91440" tIns="45720" rIns="91440" bIns="45720" rtlCol="0" anchor="ctr">
            <a:noAutofit/>
          </a:bodyPr>
          <a:lstStyle>
            <a:lvl1pPr algn="l" defTabSz="457200" rtl="0" eaLnBrk="1" latinLnBrk="0" hangingPunct="1">
              <a:spcBef>
                <a:spcPct val="0"/>
              </a:spcBef>
              <a:buNone/>
              <a:defRPr sz="3600" b="1" kern="1200">
                <a:solidFill>
                  <a:srgbClr val="012486"/>
                </a:solidFill>
                <a:latin typeface="Arial"/>
                <a:ea typeface="+mj-ea"/>
                <a:cs typeface="Arial"/>
              </a:defRPr>
            </a:lvl1pPr>
          </a:lstStyle>
          <a:p>
            <a:r>
              <a:rPr lang="en-US" sz="4000" dirty="0">
                <a:solidFill>
                  <a:srgbClr val="00539B"/>
                </a:solidFill>
                <a:latin typeface="Bebas"/>
                <a:cs typeface="Bebas"/>
              </a:rPr>
              <a:t>Making Harm Visible at Texas Health</a:t>
            </a:r>
            <a:br>
              <a:rPr lang="en-US" dirty="0">
                <a:solidFill>
                  <a:srgbClr val="00539B"/>
                </a:solidFill>
                <a:latin typeface="Bebas"/>
                <a:cs typeface="Bebas"/>
              </a:rPr>
            </a:br>
            <a:endParaRPr lang="en-US" dirty="0">
              <a:solidFill>
                <a:srgbClr val="00539B"/>
              </a:solidFill>
              <a:latin typeface="Bebas"/>
              <a:cs typeface="Bebas"/>
            </a:endParaRPr>
          </a:p>
        </p:txBody>
      </p:sp>
      <p:sp>
        <p:nvSpPr>
          <p:cNvPr id="5" name="TextBox 4"/>
          <p:cNvSpPr txBox="1">
            <a:spLocks noChangeArrowheads="1"/>
          </p:cNvSpPr>
          <p:nvPr/>
        </p:nvSpPr>
        <p:spPr bwMode="auto">
          <a:xfrm>
            <a:off x="2578100" y="733425"/>
            <a:ext cx="6565900" cy="400050"/>
          </a:xfrm>
          <a:prstGeom prst="rect">
            <a:avLst/>
          </a:prstGeom>
          <a:noFill/>
          <a:ln w="9525">
            <a:noFill/>
            <a:miter lim="800000"/>
            <a:headEnd/>
            <a:tailEnd/>
          </a:ln>
        </p:spPr>
        <p:txBody>
          <a:bodyPr lIns="91424" tIns="45712" rIns="91424" bIns="45712">
            <a:spAutoFit/>
          </a:bodyPr>
          <a:lstStyle/>
          <a:p>
            <a:pPr algn="ctr"/>
            <a:r>
              <a:rPr lang="en-US" sz="2000" b="1" i="1" dirty="0">
                <a:solidFill>
                  <a:srgbClr val="000000"/>
                </a:solidFill>
                <a:cs typeface="Arial" pitchFamily="34" charset="0"/>
              </a:rPr>
              <a:t>…and more importantly, our efforts to eliminate it!</a:t>
            </a:r>
          </a:p>
        </p:txBody>
      </p:sp>
      <p:pic>
        <p:nvPicPr>
          <p:cNvPr id="6" name="Picture 5"/>
          <p:cNvPicPr>
            <a:picLocks noChangeAspect="1"/>
          </p:cNvPicPr>
          <p:nvPr/>
        </p:nvPicPr>
        <p:blipFill>
          <a:blip r:embed="rId2"/>
          <a:stretch>
            <a:fillRect/>
          </a:stretch>
        </p:blipFill>
        <p:spPr>
          <a:xfrm>
            <a:off x="1005135" y="2755823"/>
            <a:ext cx="4543328" cy="3485224"/>
          </a:xfrm>
          <a:prstGeom prst="rect">
            <a:avLst/>
          </a:prstGeom>
          <a:ln w="38100">
            <a:solidFill>
              <a:schemeClr val="tx2"/>
            </a:solidFill>
          </a:ln>
          <a:scene3d>
            <a:camera prst="orthographicFront"/>
            <a:lightRig rig="threePt" dir="t"/>
          </a:scene3d>
          <a:sp3d>
            <a:bevelT/>
          </a:sp3d>
        </p:spPr>
      </p:pic>
      <p:pic>
        <p:nvPicPr>
          <p:cNvPr id="7" name="Picture 6"/>
          <p:cNvPicPr>
            <a:picLocks noChangeAspect="1"/>
          </p:cNvPicPr>
          <p:nvPr/>
        </p:nvPicPr>
        <p:blipFill>
          <a:blip r:embed="rId3"/>
          <a:stretch>
            <a:fillRect/>
          </a:stretch>
        </p:blipFill>
        <p:spPr>
          <a:xfrm>
            <a:off x="693212" y="1449394"/>
            <a:ext cx="3129280" cy="990511"/>
          </a:xfrm>
          <a:prstGeom prst="rect">
            <a:avLst/>
          </a:prstGeom>
          <a:ln w="38100">
            <a:solidFill>
              <a:srgbClr val="00539B"/>
            </a:solidFill>
          </a:ln>
        </p:spPr>
      </p:pic>
      <p:pic>
        <p:nvPicPr>
          <p:cNvPr id="10" name="Picture 9"/>
          <p:cNvPicPr>
            <a:picLocks noChangeAspect="1"/>
          </p:cNvPicPr>
          <p:nvPr/>
        </p:nvPicPr>
        <p:blipFill>
          <a:blip r:embed="rId4"/>
          <a:stretch>
            <a:fillRect/>
          </a:stretch>
        </p:blipFill>
        <p:spPr>
          <a:xfrm>
            <a:off x="6127706" y="1453741"/>
            <a:ext cx="1857807" cy="1407060"/>
          </a:xfrm>
          <a:prstGeom prst="rect">
            <a:avLst/>
          </a:prstGeom>
          <a:ln w="38100">
            <a:solidFill>
              <a:schemeClr val="tx1"/>
            </a:solidFill>
          </a:ln>
        </p:spPr>
      </p:pic>
      <p:pic>
        <p:nvPicPr>
          <p:cNvPr id="11" name="Picture 10"/>
          <p:cNvPicPr>
            <a:picLocks noChangeAspect="1"/>
          </p:cNvPicPr>
          <p:nvPr/>
        </p:nvPicPr>
        <p:blipFill>
          <a:blip r:embed="rId5"/>
          <a:stretch>
            <a:fillRect/>
          </a:stretch>
        </p:blipFill>
        <p:spPr>
          <a:xfrm>
            <a:off x="7985513" y="1558720"/>
            <a:ext cx="4206487" cy="1197103"/>
          </a:xfrm>
          <a:prstGeom prst="rect">
            <a:avLst/>
          </a:prstGeom>
        </p:spPr>
      </p:pic>
      <p:sp>
        <p:nvSpPr>
          <p:cNvPr id="12" name="Title 1"/>
          <p:cNvSpPr>
            <a:spLocks noGrp="1"/>
          </p:cNvSpPr>
          <p:nvPr>
            <p:ph type="title"/>
          </p:nvPr>
        </p:nvSpPr>
        <p:spPr>
          <a:xfrm>
            <a:off x="6610662" y="3286045"/>
            <a:ext cx="4600931" cy="2467620"/>
          </a:xfrm>
          <a:ln>
            <a:solidFill>
              <a:srgbClr val="002060"/>
            </a:solidFill>
          </a:ln>
        </p:spPr>
        <p:txBody>
          <a:bodyPr/>
          <a:lstStyle/>
          <a:p>
            <a:r>
              <a:rPr lang="en-US" sz="1800" dirty="0"/>
              <a:t>I Promise to Keep Me and You Safe</a:t>
            </a:r>
            <a:br>
              <a:rPr lang="en-US" sz="1800" dirty="0"/>
            </a:br>
            <a:br>
              <a:rPr lang="en-US" sz="1800" dirty="0"/>
            </a:br>
            <a:r>
              <a:rPr lang="en-US" sz="1800" dirty="0"/>
              <a:t>Promote Near Miss Reporting</a:t>
            </a:r>
            <a:br>
              <a:rPr lang="en-US" sz="1800" dirty="0"/>
            </a:br>
            <a:br>
              <a:rPr lang="en-US" sz="1800" dirty="0"/>
            </a:br>
            <a:r>
              <a:rPr lang="en-US" sz="1800" dirty="0"/>
              <a:t>Highlight the use of Error Prevention Tool(s)</a:t>
            </a:r>
            <a:br>
              <a:rPr lang="en-US" sz="1800" dirty="0"/>
            </a:br>
            <a:br>
              <a:rPr lang="en-US" sz="1800" dirty="0"/>
            </a:br>
            <a:r>
              <a:rPr lang="en-US" sz="1800" dirty="0"/>
              <a:t>Transportability- “It can happen to you”</a:t>
            </a:r>
            <a:br>
              <a:rPr lang="en-US" sz="1800" dirty="0"/>
            </a:br>
            <a:endParaRPr lang="en-US" sz="1800" dirty="0"/>
          </a:p>
        </p:txBody>
      </p:sp>
    </p:spTree>
    <p:extLst>
      <p:ext uri="{BB962C8B-B14F-4D97-AF65-F5344CB8AC3E}">
        <p14:creationId xmlns:p14="http://schemas.microsoft.com/office/powerpoint/2010/main" val="1044345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normAutofit fontScale="92500" lnSpcReduction="10000"/>
          </a:bodyPr>
          <a:lstStyle/>
          <a:p>
            <a:r>
              <a:rPr lang="en-US" dirty="0"/>
              <a:t>Overview of Texas Health </a:t>
            </a:r>
          </a:p>
          <a:p>
            <a:r>
              <a:rPr lang="en-US" dirty="0"/>
              <a:t>Describe the Texas Health HRO Journey roadmap</a:t>
            </a:r>
          </a:p>
          <a:p>
            <a:r>
              <a:rPr lang="en-US" dirty="0"/>
              <a:t>Review HRO principles and error-prevention tools in the Texas Health toolkit</a:t>
            </a:r>
          </a:p>
          <a:p>
            <a:r>
              <a:rPr lang="en-US" dirty="0"/>
              <a:t>Introduce tactics used to reinforce HRO principles and use error-prevention tools</a:t>
            </a:r>
          </a:p>
          <a:p>
            <a:r>
              <a:rPr lang="en-US" dirty="0"/>
              <a:t>Discuss reporting and governance evolution and its impact on HRO</a:t>
            </a:r>
          </a:p>
          <a:p>
            <a:r>
              <a:rPr lang="en-US" dirty="0"/>
              <a:t>Explore implications of industry transformation on HRO journey </a:t>
            </a:r>
          </a:p>
        </p:txBody>
      </p:sp>
    </p:spTree>
    <p:extLst>
      <p:ext uri="{BB962C8B-B14F-4D97-AF65-F5344CB8AC3E}">
        <p14:creationId xmlns:p14="http://schemas.microsoft.com/office/powerpoint/2010/main" val="8456308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774" y="264106"/>
            <a:ext cx="11331387" cy="646331"/>
          </a:xfrm>
        </p:spPr>
        <p:txBody>
          <a:bodyPr/>
          <a:lstStyle/>
          <a:p>
            <a:r>
              <a:rPr lang="en-US" dirty="0"/>
              <a:t>Making Harm Visible</a:t>
            </a:r>
          </a:p>
        </p:txBody>
      </p:sp>
      <p:pic>
        <p:nvPicPr>
          <p:cNvPr id="5" name="Picture 4"/>
          <p:cNvPicPr>
            <a:picLocks noChangeAspect="1"/>
          </p:cNvPicPr>
          <p:nvPr/>
        </p:nvPicPr>
        <p:blipFill>
          <a:blip r:embed="rId3"/>
          <a:stretch>
            <a:fillRect/>
          </a:stretch>
        </p:blipFill>
        <p:spPr>
          <a:xfrm>
            <a:off x="6377063" y="291381"/>
            <a:ext cx="5243977" cy="3582008"/>
          </a:xfrm>
          <a:prstGeom prst="rect">
            <a:avLst/>
          </a:prstGeom>
        </p:spPr>
      </p:pic>
      <p:pic>
        <p:nvPicPr>
          <p:cNvPr id="4" name="Picture 3"/>
          <p:cNvPicPr>
            <a:picLocks noChangeAspect="1"/>
          </p:cNvPicPr>
          <p:nvPr/>
        </p:nvPicPr>
        <p:blipFill>
          <a:blip r:embed="rId4"/>
          <a:stretch>
            <a:fillRect/>
          </a:stretch>
        </p:blipFill>
        <p:spPr>
          <a:xfrm>
            <a:off x="6386088" y="4345908"/>
            <a:ext cx="4383379" cy="1504034"/>
          </a:xfrm>
          <a:prstGeom prst="rect">
            <a:avLst/>
          </a:prstGeom>
        </p:spPr>
      </p:pic>
      <p:pic>
        <p:nvPicPr>
          <p:cNvPr id="7" name="Picture 6"/>
          <p:cNvPicPr>
            <a:picLocks noChangeAspect="1"/>
          </p:cNvPicPr>
          <p:nvPr/>
        </p:nvPicPr>
        <p:blipFill>
          <a:blip r:embed="rId5"/>
          <a:stretch>
            <a:fillRect/>
          </a:stretch>
        </p:blipFill>
        <p:spPr>
          <a:xfrm rot="20354970">
            <a:off x="1332948" y="1537167"/>
            <a:ext cx="3925104" cy="4672443"/>
          </a:xfrm>
          <a:prstGeom prst="rect">
            <a:avLst/>
          </a:prstGeom>
        </p:spPr>
      </p:pic>
    </p:spTree>
    <p:extLst>
      <p:ext uri="{BB962C8B-B14F-4D97-AF65-F5344CB8AC3E}">
        <p14:creationId xmlns:p14="http://schemas.microsoft.com/office/powerpoint/2010/main" val="631539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86137" y="775504"/>
            <a:ext cx="10370916" cy="5116016"/>
          </a:xfrm>
          <a:prstGeom prst="rect">
            <a:avLst/>
          </a:prstGeom>
        </p:spPr>
      </p:pic>
    </p:spTree>
    <p:extLst>
      <p:ext uri="{BB962C8B-B14F-4D97-AF65-F5344CB8AC3E}">
        <p14:creationId xmlns:p14="http://schemas.microsoft.com/office/powerpoint/2010/main" val="2466814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SBAR Safety Alert</a:t>
            </a:r>
          </a:p>
        </p:txBody>
      </p:sp>
      <p:pic>
        <p:nvPicPr>
          <p:cNvPr id="4" name="Picture 3"/>
          <p:cNvPicPr>
            <a:picLocks noChangeAspect="1"/>
          </p:cNvPicPr>
          <p:nvPr/>
        </p:nvPicPr>
        <p:blipFill>
          <a:blip r:embed="rId2"/>
          <a:stretch>
            <a:fillRect/>
          </a:stretch>
        </p:blipFill>
        <p:spPr>
          <a:xfrm>
            <a:off x="596774" y="1379913"/>
            <a:ext cx="2465930" cy="4204315"/>
          </a:xfrm>
          <a:prstGeom prst="rect">
            <a:avLst/>
          </a:prstGeom>
        </p:spPr>
      </p:pic>
      <p:sp>
        <p:nvSpPr>
          <p:cNvPr id="5" name="Oval 4"/>
          <p:cNvSpPr/>
          <p:nvPr/>
        </p:nvSpPr>
        <p:spPr>
          <a:xfrm>
            <a:off x="1805651" y="3482070"/>
            <a:ext cx="1013479" cy="279702"/>
          </a:xfrm>
          <a:prstGeom prst="ellipse">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6" name="Picture 5"/>
          <p:cNvPicPr>
            <a:picLocks noChangeAspect="1"/>
          </p:cNvPicPr>
          <p:nvPr/>
        </p:nvPicPr>
        <p:blipFill>
          <a:blip r:embed="rId3"/>
          <a:stretch>
            <a:fillRect/>
          </a:stretch>
        </p:blipFill>
        <p:spPr>
          <a:xfrm rot="869519">
            <a:off x="6967888" y="799486"/>
            <a:ext cx="4765050" cy="3514423"/>
          </a:xfrm>
          <a:prstGeom prst="rect">
            <a:avLst/>
          </a:prstGeom>
        </p:spPr>
      </p:pic>
      <p:pic>
        <p:nvPicPr>
          <p:cNvPr id="7" name="Picture 6"/>
          <p:cNvPicPr>
            <a:picLocks noChangeAspect="1"/>
          </p:cNvPicPr>
          <p:nvPr/>
        </p:nvPicPr>
        <p:blipFill>
          <a:blip r:embed="rId4"/>
          <a:stretch>
            <a:fillRect/>
          </a:stretch>
        </p:blipFill>
        <p:spPr>
          <a:xfrm rot="20444243">
            <a:off x="3440697" y="2046878"/>
            <a:ext cx="4563755" cy="3066036"/>
          </a:xfrm>
          <a:prstGeom prst="rect">
            <a:avLst/>
          </a:prstGeom>
          <a:effectLst>
            <a:outerShdw blurRad="50800" dist="50800" dir="5400000" algn="ctr" rotWithShape="0">
              <a:srgbClr val="000000">
                <a:alpha val="96000"/>
              </a:srgbClr>
            </a:outerShdw>
          </a:effectLst>
        </p:spPr>
      </p:pic>
    </p:spTree>
    <p:extLst>
      <p:ext uri="{BB962C8B-B14F-4D97-AF65-F5344CB8AC3E}">
        <p14:creationId xmlns:p14="http://schemas.microsoft.com/office/powerpoint/2010/main" val="33744495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Grp="1" noChangeArrowheads="1"/>
          </p:cNvSpPr>
          <p:nvPr>
            <p:ph type="title"/>
          </p:nvPr>
        </p:nvSpPr>
        <p:spPr/>
        <p:txBody>
          <a:bodyPr/>
          <a:lstStyle/>
          <a:p>
            <a:r>
              <a:rPr lang="en-US" altLang="en-US">
                <a:latin typeface="Arial" panose="020B0604020202020204" pitchFamily="34" charset="0"/>
                <a:cs typeface="Arial" panose="020B0604020202020204" pitchFamily="34" charset="0"/>
              </a:rPr>
              <a:t>200% Accountability</a:t>
            </a:r>
            <a:endParaRPr lang="en-US" altLang="en-US" dirty="0">
              <a:latin typeface="Arial" panose="020B0604020202020204" pitchFamily="34" charset="0"/>
              <a:cs typeface="Arial" panose="020B0604020202020204" pitchFamily="34" charset="0"/>
            </a:endParaRPr>
          </a:p>
        </p:txBody>
      </p:sp>
      <p:sp>
        <p:nvSpPr>
          <p:cNvPr id="2" name="Text Placeholder 1"/>
          <p:cNvSpPr>
            <a:spLocks noGrp="1"/>
          </p:cNvSpPr>
          <p:nvPr>
            <p:ph idx="1"/>
          </p:nvPr>
        </p:nvSpPr>
        <p:spPr>
          <a:xfrm>
            <a:off x="1066799" y="1419413"/>
            <a:ext cx="10071847" cy="4154073"/>
          </a:xfrm>
        </p:spPr>
        <p:txBody>
          <a:bodyPr>
            <a:normAutofit/>
          </a:bodyPr>
          <a:lstStyle/>
          <a:p>
            <a:pPr marL="0" indent="0" algn="ctr">
              <a:buNone/>
            </a:pPr>
            <a:endParaRPr lang="en-US" sz="3200" dirty="0"/>
          </a:p>
          <a:p>
            <a:pPr marL="0" indent="0" algn="ctr">
              <a:buNone/>
            </a:pPr>
            <a:r>
              <a:rPr lang="en-US" sz="3200" dirty="0">
                <a:solidFill>
                  <a:schemeClr val="tx1">
                    <a:lumMod val="95000"/>
                    <a:lumOff val="5000"/>
                  </a:schemeClr>
                </a:solidFill>
                <a:latin typeface="Arial" panose="020B0604020202020204" pitchFamily="34" charset="0"/>
                <a:cs typeface="Arial" panose="020B0604020202020204" pitchFamily="34" charset="0"/>
              </a:rPr>
              <a:t>“The world is not a dangerous place because of those who </a:t>
            </a:r>
            <a:r>
              <a:rPr lang="en-US" sz="3200" b="1" u="sng" dirty="0">
                <a:solidFill>
                  <a:schemeClr val="tx1">
                    <a:lumMod val="95000"/>
                    <a:lumOff val="5000"/>
                  </a:schemeClr>
                </a:solidFill>
                <a:latin typeface="Arial" panose="020B0604020202020204" pitchFamily="34" charset="0"/>
                <a:cs typeface="Arial" panose="020B0604020202020204" pitchFamily="34" charset="0"/>
              </a:rPr>
              <a:t>do</a:t>
            </a:r>
            <a:r>
              <a:rPr lang="en-US" sz="3200" dirty="0">
                <a:solidFill>
                  <a:schemeClr val="tx1">
                    <a:lumMod val="95000"/>
                    <a:lumOff val="5000"/>
                  </a:schemeClr>
                </a:solidFill>
                <a:latin typeface="Arial" panose="020B0604020202020204" pitchFamily="34" charset="0"/>
                <a:cs typeface="Arial" panose="020B0604020202020204" pitchFamily="34" charset="0"/>
              </a:rPr>
              <a:t> harm, but because of those who look on and </a:t>
            </a:r>
            <a:r>
              <a:rPr lang="en-US" sz="3200" b="1" u="sng" dirty="0">
                <a:solidFill>
                  <a:schemeClr val="tx1">
                    <a:lumMod val="95000"/>
                    <a:lumOff val="5000"/>
                  </a:schemeClr>
                </a:solidFill>
                <a:latin typeface="Arial" panose="020B0604020202020204" pitchFamily="34" charset="0"/>
                <a:cs typeface="Arial" panose="020B0604020202020204" pitchFamily="34" charset="0"/>
              </a:rPr>
              <a:t>do nothing</a:t>
            </a:r>
            <a:r>
              <a:rPr lang="en-US" sz="3200" dirty="0">
                <a:solidFill>
                  <a:schemeClr val="tx1">
                    <a:lumMod val="95000"/>
                    <a:lumOff val="5000"/>
                  </a:schemeClr>
                </a:solidFill>
                <a:latin typeface="Arial" panose="020B0604020202020204" pitchFamily="34" charset="0"/>
                <a:cs typeface="Arial" panose="020B0604020202020204" pitchFamily="34" charset="0"/>
              </a:rPr>
              <a:t>.” -Albert Einstein</a:t>
            </a:r>
          </a:p>
          <a:p>
            <a:endParaRPr lang="en-US" sz="1800" dirty="0">
              <a:solidFill>
                <a:schemeClr val="tx1">
                  <a:lumMod val="95000"/>
                  <a:lumOff val="5000"/>
                </a:schemeClr>
              </a:solidFill>
            </a:endParaRPr>
          </a:p>
        </p:txBody>
      </p:sp>
    </p:spTree>
    <p:extLst>
      <p:ext uri="{BB962C8B-B14F-4D97-AF65-F5344CB8AC3E}">
        <p14:creationId xmlns:p14="http://schemas.microsoft.com/office/powerpoint/2010/main" val="10904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Leader Orientation</a:t>
            </a:r>
          </a:p>
        </p:txBody>
      </p:sp>
      <p:pic>
        <p:nvPicPr>
          <p:cNvPr id="4" name="Picture 3"/>
          <p:cNvPicPr>
            <a:picLocks noChangeAspect="1"/>
          </p:cNvPicPr>
          <p:nvPr/>
        </p:nvPicPr>
        <p:blipFill>
          <a:blip r:embed="rId2"/>
          <a:stretch>
            <a:fillRect/>
          </a:stretch>
        </p:blipFill>
        <p:spPr>
          <a:xfrm>
            <a:off x="6938494" y="163956"/>
            <a:ext cx="5000625" cy="3771900"/>
          </a:xfrm>
          <a:prstGeom prst="rect">
            <a:avLst/>
          </a:prstGeom>
        </p:spPr>
      </p:pic>
      <p:pic>
        <p:nvPicPr>
          <p:cNvPr id="5" name="Picture 4"/>
          <p:cNvPicPr>
            <a:picLocks noChangeAspect="1"/>
          </p:cNvPicPr>
          <p:nvPr/>
        </p:nvPicPr>
        <p:blipFill>
          <a:blip r:embed="rId3"/>
          <a:stretch>
            <a:fillRect/>
          </a:stretch>
        </p:blipFill>
        <p:spPr>
          <a:xfrm>
            <a:off x="4262672" y="2838918"/>
            <a:ext cx="4895850" cy="3638550"/>
          </a:xfrm>
          <a:prstGeom prst="rect">
            <a:avLst/>
          </a:prstGeom>
        </p:spPr>
      </p:pic>
      <p:sp>
        <p:nvSpPr>
          <p:cNvPr id="6" name="TextBox 5"/>
          <p:cNvSpPr txBox="1"/>
          <p:nvPr/>
        </p:nvSpPr>
        <p:spPr>
          <a:xfrm>
            <a:off x="296623" y="1343058"/>
            <a:ext cx="3387777"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t>Facilitated by Senior Leader from Entity and THR</a:t>
            </a:r>
          </a:p>
          <a:p>
            <a:pPr marL="285750" indent="-285750">
              <a:buFont typeface="Arial" panose="020B0604020202020204" pitchFamily="34" charset="0"/>
              <a:buChar char="•"/>
            </a:pPr>
            <a:r>
              <a:rPr lang="en-US" sz="2400" dirty="0"/>
              <a:t>All New Leaders are required to attend 2 hour HRO Leader Training (Plus, HRO concepts in New Employee Orientation)</a:t>
            </a:r>
          </a:p>
        </p:txBody>
      </p:sp>
    </p:spTree>
    <p:extLst>
      <p:ext uri="{BB962C8B-B14F-4D97-AF65-F5344CB8AC3E}">
        <p14:creationId xmlns:p14="http://schemas.microsoft.com/office/powerpoint/2010/main" val="27037739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865" y="865415"/>
            <a:ext cx="11331387" cy="461665"/>
          </a:xfrm>
        </p:spPr>
        <p:txBody>
          <a:bodyPr/>
          <a:lstStyle/>
          <a:p>
            <a:r>
              <a:rPr lang="en-US" sz="2400" dirty="0">
                <a:latin typeface="Arial" panose="020B0604020202020204" pitchFamily="34" charset="0"/>
                <a:cs typeface="Arial" panose="020B0604020202020204" pitchFamily="34" charset="0"/>
              </a:rPr>
              <a:t>Program Objectives</a:t>
            </a:r>
          </a:p>
        </p:txBody>
      </p:sp>
      <p:sp>
        <p:nvSpPr>
          <p:cNvPr id="4" name="Text Placeholder 3"/>
          <p:cNvSpPr>
            <a:spLocks noGrp="1"/>
          </p:cNvSpPr>
          <p:nvPr>
            <p:ph idx="1"/>
          </p:nvPr>
        </p:nvSpPr>
        <p:spPr>
          <a:xfrm>
            <a:off x="430308" y="1419413"/>
            <a:ext cx="6848797" cy="4295587"/>
          </a:xfrm>
        </p:spPr>
        <p:txBody>
          <a:bodyPr>
            <a:noAutofit/>
          </a:bodyPr>
          <a:lstStyle/>
          <a:p>
            <a:r>
              <a:rPr lang="en-US" sz="1600" b="1" dirty="0">
                <a:solidFill>
                  <a:schemeClr val="tx1"/>
                </a:solidFill>
                <a:latin typeface="Arial" panose="020B0604020202020204" pitchFamily="34" charset="0"/>
                <a:cs typeface="Arial" panose="020B0604020202020204" pitchFamily="34" charset="0"/>
              </a:rPr>
              <a:t>Understand</a:t>
            </a:r>
            <a:r>
              <a:rPr lang="en-US" sz="1600" dirty="0">
                <a:solidFill>
                  <a:schemeClr val="tx1"/>
                </a:solidFill>
                <a:latin typeface="Arial" panose="020B0604020202020204" pitchFamily="34" charset="0"/>
                <a:cs typeface="Arial" panose="020B0604020202020204" pitchFamily="34" charset="0"/>
              </a:rPr>
              <a:t> the structure of the </a:t>
            </a:r>
            <a:r>
              <a:rPr lang="en-US" sz="1600" b="1" dirty="0">
                <a:solidFill>
                  <a:schemeClr val="tx1"/>
                </a:solidFill>
                <a:latin typeface="Arial" panose="020B0604020202020204" pitchFamily="34" charset="0"/>
                <a:cs typeface="Arial" panose="020B0604020202020204" pitchFamily="34" charset="0"/>
              </a:rPr>
              <a:t>Reliability Coach program</a:t>
            </a:r>
          </a:p>
          <a:p>
            <a:endParaRPr lang="en-US" sz="1600" b="1" dirty="0">
              <a:solidFill>
                <a:schemeClr val="tx1"/>
              </a:solidFill>
              <a:latin typeface="Arial" panose="020B0604020202020204" pitchFamily="34" charset="0"/>
              <a:cs typeface="Arial" panose="020B0604020202020204" pitchFamily="34" charset="0"/>
            </a:endParaRPr>
          </a:p>
          <a:p>
            <a:r>
              <a:rPr lang="en-US" sz="1600" dirty="0">
                <a:solidFill>
                  <a:schemeClr val="tx1"/>
                </a:solidFill>
                <a:latin typeface="Arial" panose="020B0604020202020204" pitchFamily="34" charset="0"/>
                <a:cs typeface="Arial" panose="020B0604020202020204" pitchFamily="34" charset="0"/>
              </a:rPr>
              <a:t>Articulate/Describe </a:t>
            </a:r>
            <a:r>
              <a:rPr lang="en-US" sz="1600" b="1" dirty="0">
                <a:solidFill>
                  <a:schemeClr val="tx1"/>
                </a:solidFill>
                <a:latin typeface="Arial" panose="020B0604020202020204" pitchFamily="34" charset="0"/>
                <a:cs typeface="Arial" panose="020B0604020202020204" pitchFamily="34" charset="0"/>
              </a:rPr>
              <a:t>how Error Prevention Tools are most effectively used </a:t>
            </a:r>
            <a:r>
              <a:rPr lang="en-US" sz="1600" dirty="0">
                <a:solidFill>
                  <a:schemeClr val="tx1"/>
                </a:solidFill>
                <a:latin typeface="Arial" panose="020B0604020202020204" pitchFamily="34" charset="0"/>
                <a:cs typeface="Arial" panose="020B0604020202020204" pitchFamily="34" charset="0"/>
              </a:rPr>
              <a:t>to decrease harm in the workplace</a:t>
            </a:r>
          </a:p>
          <a:p>
            <a:endParaRPr lang="en-US" sz="1600" dirty="0">
              <a:solidFill>
                <a:schemeClr val="tx1"/>
              </a:solidFill>
              <a:latin typeface="Arial" panose="020B0604020202020204" pitchFamily="34" charset="0"/>
              <a:cs typeface="Arial" panose="020B0604020202020204" pitchFamily="34" charset="0"/>
            </a:endParaRPr>
          </a:p>
          <a:p>
            <a:r>
              <a:rPr lang="en-US" sz="1600" b="1" dirty="0">
                <a:solidFill>
                  <a:schemeClr val="tx1"/>
                </a:solidFill>
                <a:latin typeface="Arial" panose="020B0604020202020204" pitchFamily="34" charset="0"/>
                <a:cs typeface="Arial" panose="020B0604020202020204" pitchFamily="34" charset="0"/>
              </a:rPr>
              <a:t>Develop a comfort level</a:t>
            </a:r>
            <a:r>
              <a:rPr lang="en-US" sz="1600" dirty="0">
                <a:solidFill>
                  <a:schemeClr val="tx1"/>
                </a:solidFill>
                <a:latin typeface="Arial" panose="020B0604020202020204" pitchFamily="34" charset="0"/>
                <a:cs typeface="Arial" panose="020B0604020202020204" pitchFamily="34" charset="0"/>
              </a:rPr>
              <a:t> performing peer coaching and understanding of ongoing activities</a:t>
            </a:r>
          </a:p>
          <a:p>
            <a:pPr marL="0" indent="0">
              <a:buNone/>
            </a:pPr>
            <a:endParaRPr lang="en-US" sz="1600" dirty="0">
              <a:solidFill>
                <a:schemeClr val="tx1"/>
              </a:solidFill>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Link peer coaching </a:t>
            </a:r>
            <a:r>
              <a:rPr lang="en-US" sz="1600" dirty="0">
                <a:latin typeface="Arial" panose="020B0604020202020204" pitchFamily="34" charset="0"/>
                <a:cs typeface="Arial" panose="020B0604020202020204" pitchFamily="34" charset="0"/>
              </a:rPr>
              <a:t>techniques with affirmative and redirection coaching with Our </a:t>
            </a:r>
            <a:r>
              <a:rPr lang="en-US" sz="1600" b="1" dirty="0">
                <a:latin typeface="Arial" panose="020B0604020202020204" pitchFamily="34" charset="0"/>
                <a:cs typeface="Arial" panose="020B0604020202020204" pitchFamily="34" charset="0"/>
              </a:rPr>
              <a:t>Texas Health Promise</a:t>
            </a:r>
            <a:r>
              <a:rPr lang="en-US" sz="1600" b="1" baseline="30000" dirty="0"/>
              <a:t>SM</a:t>
            </a:r>
            <a:r>
              <a:rPr lang="en-US" sz="1600" b="1" dirty="0">
                <a:latin typeface="Arial" panose="020B0604020202020204" pitchFamily="34" charset="0"/>
                <a:cs typeface="Arial" panose="020B0604020202020204" pitchFamily="34" charset="0"/>
              </a:rPr>
              <a:t> Behaviors  </a:t>
            </a:r>
          </a:p>
          <a:p>
            <a:endParaRPr lang="en-US" sz="1600"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Demonstrate coaching techniques </a:t>
            </a:r>
            <a:r>
              <a:rPr lang="en-US" sz="1600" dirty="0">
                <a:latin typeface="Arial" panose="020B0604020202020204" pitchFamily="34" charset="0"/>
                <a:cs typeface="Arial" panose="020B0604020202020204" pitchFamily="34" charset="0"/>
              </a:rPr>
              <a:t>through skill building with affirmative and redirection coaching</a:t>
            </a:r>
          </a:p>
          <a:p>
            <a:endParaRPr lang="en-US" sz="1600"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Understand expectations</a:t>
            </a:r>
            <a:r>
              <a:rPr lang="en-US" sz="1600" dirty="0">
                <a:latin typeface="Arial" panose="020B0604020202020204" pitchFamily="34" charset="0"/>
                <a:cs typeface="Arial" panose="020B0604020202020204" pitchFamily="34" charset="0"/>
              </a:rPr>
              <a:t> for communicating and documenting coach interactions</a:t>
            </a:r>
          </a:p>
          <a:p>
            <a:endParaRPr lang="en-US" sz="1600" dirty="0">
              <a:solidFill>
                <a:schemeClr val="tx1"/>
              </a:solidFill>
              <a:latin typeface="Arial" panose="020B0604020202020204" pitchFamily="34" charset="0"/>
              <a:cs typeface="Arial" panose="020B0604020202020204" pitchFamily="34" charset="0"/>
            </a:endParaRPr>
          </a:p>
        </p:txBody>
      </p:sp>
      <p:sp>
        <p:nvSpPr>
          <p:cNvPr id="6" name="Title 1"/>
          <p:cNvSpPr txBox="1">
            <a:spLocks/>
          </p:cNvSpPr>
          <p:nvPr/>
        </p:nvSpPr>
        <p:spPr>
          <a:xfrm>
            <a:off x="261865" y="126751"/>
            <a:ext cx="11331387" cy="646331"/>
          </a:xfrm>
          <a:prstGeom prst="rect">
            <a:avLst/>
          </a:prstGeom>
        </p:spPr>
        <p:txBody>
          <a:bodyPr vert="horz" wrap="square" lIns="91440" tIns="45720" rIns="91440" bIns="45720" rtlCol="0" anchor="ctr">
            <a:spAutoFit/>
          </a:bodyPr>
          <a:lstStyle>
            <a:lvl1pPr algn="l" defTabSz="457200" rtl="0" eaLnBrk="1" latinLnBrk="0" hangingPunct="1">
              <a:spcBef>
                <a:spcPct val="0"/>
              </a:spcBef>
              <a:buNone/>
              <a:defRPr sz="3600" b="1" kern="1200">
                <a:solidFill>
                  <a:srgbClr val="012486"/>
                </a:solidFill>
                <a:latin typeface="Arial"/>
                <a:ea typeface="+mj-ea"/>
                <a:cs typeface="Arial"/>
              </a:defRPr>
            </a:lvl1pPr>
          </a:lstStyle>
          <a:p>
            <a:pPr algn="ctr"/>
            <a:r>
              <a:rPr lang="en-US" dirty="0">
                <a:latin typeface="Arial" panose="020B0604020202020204" pitchFamily="34" charset="0"/>
                <a:cs typeface="Arial" panose="020B0604020202020204" pitchFamily="34" charset="0"/>
              </a:rPr>
              <a:t>Reliability Coach Program: Coaching to Zero</a:t>
            </a:r>
          </a:p>
        </p:txBody>
      </p:sp>
      <p:pic>
        <p:nvPicPr>
          <p:cNvPr id="7" name="Picture 6"/>
          <p:cNvPicPr>
            <a:picLocks noChangeAspect="1"/>
          </p:cNvPicPr>
          <p:nvPr/>
        </p:nvPicPr>
        <p:blipFill>
          <a:blip r:embed="rId3"/>
          <a:stretch>
            <a:fillRect/>
          </a:stretch>
        </p:blipFill>
        <p:spPr>
          <a:xfrm rot="1219921">
            <a:off x="7496543" y="1218886"/>
            <a:ext cx="3397254" cy="4635286"/>
          </a:xfrm>
          <a:prstGeom prst="rect">
            <a:avLst/>
          </a:prstGeom>
        </p:spPr>
      </p:pic>
    </p:spTree>
    <p:extLst>
      <p:ext uri="{BB962C8B-B14F-4D97-AF65-F5344CB8AC3E}">
        <p14:creationId xmlns:p14="http://schemas.microsoft.com/office/powerpoint/2010/main" val="4000296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500"/>
                                        <p:tgtEl>
                                          <p:spTgt spid="4">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10" end="10"/>
                                            </p:txEl>
                                          </p:spTgt>
                                        </p:tgtEl>
                                        <p:attrNameLst>
                                          <p:attrName>style.visibility</p:attrName>
                                        </p:attrNameLst>
                                      </p:cBhvr>
                                      <p:to>
                                        <p:strVal val="visible"/>
                                      </p:to>
                                    </p:set>
                                    <p:animEffect transition="in" filter="fade">
                                      <p:cBhvr>
                                        <p:cTn id="32"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Reliability Coach Training</a:t>
            </a:r>
          </a:p>
        </p:txBody>
      </p:sp>
      <p:pic>
        <p:nvPicPr>
          <p:cNvPr id="6" name="Picture 5"/>
          <p:cNvPicPr>
            <a:picLocks noChangeAspect="1"/>
          </p:cNvPicPr>
          <p:nvPr/>
        </p:nvPicPr>
        <p:blipFill>
          <a:blip r:embed="rId2"/>
          <a:stretch>
            <a:fillRect/>
          </a:stretch>
        </p:blipFill>
        <p:spPr>
          <a:xfrm>
            <a:off x="5302648" y="1405444"/>
            <a:ext cx="6584313" cy="3490480"/>
          </a:xfrm>
          <a:prstGeom prst="rect">
            <a:avLst/>
          </a:prstGeom>
        </p:spPr>
      </p:pic>
      <p:sp>
        <p:nvSpPr>
          <p:cNvPr id="5" name="Content Placeholder 2">
            <a:extLst>
              <a:ext uri="{FF2B5EF4-FFF2-40B4-BE49-F238E27FC236}">
                <a16:creationId xmlns:a16="http://schemas.microsoft.com/office/drawing/2014/main" id="{107E61B7-9E02-4552-9DBF-C0299C7ACBBD}"/>
              </a:ext>
            </a:extLst>
          </p:cNvPr>
          <p:cNvSpPr>
            <a:spLocks noGrp="1"/>
          </p:cNvSpPr>
          <p:nvPr>
            <p:ph idx="1"/>
          </p:nvPr>
        </p:nvSpPr>
        <p:spPr>
          <a:xfrm>
            <a:off x="362100" y="1217635"/>
            <a:ext cx="4940548" cy="4073253"/>
          </a:xfrm>
        </p:spPr>
        <p:txBody>
          <a:bodyPr>
            <a:normAutofit/>
          </a:bodyPr>
          <a:lstStyle/>
          <a:p>
            <a:pPr marL="0" indent="0">
              <a:buNone/>
            </a:pPr>
            <a:endParaRPr lang="en-US" sz="1500" b="1" dirty="0">
              <a:solidFill>
                <a:schemeClr val="tx2"/>
              </a:solidFill>
            </a:endParaRPr>
          </a:p>
          <a:p>
            <a:pPr marL="0" indent="0">
              <a:buNone/>
            </a:pPr>
            <a:r>
              <a:rPr lang="en-US" sz="1500" b="1" dirty="0">
                <a:solidFill>
                  <a:schemeClr val="tx2"/>
                </a:solidFill>
              </a:rPr>
              <a:t>2017 Training</a:t>
            </a:r>
          </a:p>
          <a:p>
            <a:r>
              <a:rPr lang="en-US" sz="1500" dirty="0">
                <a:solidFill>
                  <a:schemeClr val="tx2"/>
                </a:solidFill>
              </a:rPr>
              <a:t>7/11- 9/14/2017</a:t>
            </a:r>
          </a:p>
          <a:p>
            <a:r>
              <a:rPr lang="en-US" sz="1500" dirty="0">
                <a:solidFill>
                  <a:schemeClr val="tx2"/>
                </a:solidFill>
              </a:rPr>
              <a:t>24 Training Sessions supported by THR Patient Safety</a:t>
            </a:r>
          </a:p>
          <a:p>
            <a:r>
              <a:rPr lang="en-US" sz="1500" dirty="0">
                <a:solidFill>
                  <a:schemeClr val="tx2"/>
                </a:solidFill>
              </a:rPr>
              <a:t>2 Training sessions for JVs supported by HPI</a:t>
            </a:r>
          </a:p>
          <a:p>
            <a:pPr marL="0" indent="0">
              <a:buNone/>
            </a:pPr>
            <a:endParaRPr lang="en-US" sz="1500" b="1" dirty="0">
              <a:solidFill>
                <a:schemeClr val="tx2"/>
              </a:solidFill>
            </a:endParaRPr>
          </a:p>
          <a:p>
            <a:pPr marL="0" indent="0">
              <a:buNone/>
            </a:pPr>
            <a:endParaRPr lang="en-US" sz="1500" b="1" dirty="0">
              <a:solidFill>
                <a:schemeClr val="tx2"/>
              </a:solidFill>
            </a:endParaRPr>
          </a:p>
          <a:p>
            <a:pPr marL="0" indent="0">
              <a:buNone/>
            </a:pPr>
            <a:r>
              <a:rPr lang="en-US" sz="1500" b="1" dirty="0">
                <a:solidFill>
                  <a:schemeClr val="tx2"/>
                </a:solidFill>
              </a:rPr>
              <a:t>2018 Sustainment </a:t>
            </a:r>
          </a:p>
          <a:p>
            <a:r>
              <a:rPr lang="en-US" sz="1500" dirty="0">
                <a:solidFill>
                  <a:schemeClr val="tx2"/>
                </a:solidFill>
              </a:rPr>
              <a:t>Quarterly System Services Facilitated Training</a:t>
            </a:r>
          </a:p>
          <a:p>
            <a:r>
              <a:rPr lang="en-US" sz="1500" dirty="0">
                <a:solidFill>
                  <a:schemeClr val="tx2"/>
                </a:solidFill>
              </a:rPr>
              <a:t>1/2018 Train the Trainer for Entity Coach Facilitators</a:t>
            </a:r>
          </a:p>
          <a:p>
            <a:r>
              <a:rPr lang="en-US" sz="1500" dirty="0">
                <a:solidFill>
                  <a:schemeClr val="tx2"/>
                </a:solidFill>
              </a:rPr>
              <a:t>Onsite Entity training for =&gt; 15 participants</a:t>
            </a:r>
          </a:p>
          <a:p>
            <a:r>
              <a:rPr lang="en-US" sz="1500" dirty="0">
                <a:solidFill>
                  <a:schemeClr val="tx2"/>
                </a:solidFill>
              </a:rPr>
              <a:t>Monthly Reliability Coach Facilitator Meetings</a:t>
            </a:r>
          </a:p>
          <a:p>
            <a:endParaRPr lang="en-US" sz="1500" dirty="0">
              <a:solidFill>
                <a:schemeClr val="tx2"/>
              </a:solidFill>
            </a:endParaRPr>
          </a:p>
          <a:p>
            <a:endParaRPr lang="en-US" sz="1500" b="1" dirty="0">
              <a:solidFill>
                <a:schemeClr val="tx2"/>
              </a:solidFill>
            </a:endParaRPr>
          </a:p>
          <a:p>
            <a:pPr marL="0" indent="0">
              <a:buNone/>
            </a:pPr>
            <a:endParaRPr lang="en-US" sz="1500" b="1" dirty="0">
              <a:solidFill>
                <a:srgbClr val="002060"/>
              </a:solidFill>
            </a:endParaRPr>
          </a:p>
          <a:p>
            <a:pPr marL="0" indent="0">
              <a:buNone/>
            </a:pPr>
            <a:endParaRPr lang="en-US" sz="1500" dirty="0"/>
          </a:p>
        </p:txBody>
      </p:sp>
    </p:spTree>
    <p:extLst>
      <p:ext uri="{BB962C8B-B14F-4D97-AF65-F5344CB8AC3E}">
        <p14:creationId xmlns:p14="http://schemas.microsoft.com/office/powerpoint/2010/main" val="17903839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307" y="137493"/>
            <a:ext cx="11331387" cy="954107"/>
          </a:xfrm>
        </p:spPr>
        <p:txBody>
          <a:bodyPr/>
          <a:lstStyle/>
          <a:p>
            <a:r>
              <a:rPr lang="en-US" dirty="0"/>
              <a:t>Pulling it all together: Development of RISI</a:t>
            </a:r>
            <a:br>
              <a:rPr lang="en-US" dirty="0"/>
            </a:br>
            <a:r>
              <a:rPr lang="en-US" sz="2000" dirty="0"/>
              <a:t>(</a:t>
            </a:r>
            <a:r>
              <a:rPr lang="en-US" sz="2000" dirty="0">
                <a:latin typeface="Arial" panose="020B0604020202020204" pitchFamily="34" charset="0"/>
                <a:cs typeface="Arial" panose="020B0604020202020204" pitchFamily="34" charset="0"/>
              </a:rPr>
              <a:t>Reliability Implementation &amp; Sustainability </a:t>
            </a:r>
            <a:r>
              <a:rPr lang="en-US" sz="2000" dirty="0" err="1">
                <a:latin typeface="Arial" panose="020B0604020202020204" pitchFamily="34" charset="0"/>
                <a:cs typeface="Arial" panose="020B0604020202020204" pitchFamily="34" charset="0"/>
              </a:rPr>
              <a:t>Index</a:t>
            </a:r>
            <a:r>
              <a:rPr lang="en-US" sz="2000" baseline="30000" dirty="0" err="1">
                <a:latin typeface="Arial" panose="020B0604020202020204" pitchFamily="34" charset="0"/>
                <a:cs typeface="Arial" panose="020B0604020202020204" pitchFamily="34" charset="0"/>
              </a:rPr>
              <a:t>SM</a:t>
            </a:r>
            <a:r>
              <a:rPr lang="en-US" sz="2000" baseline="30000" dirty="0">
                <a:latin typeface="Arial" panose="020B0604020202020204" pitchFamily="34" charset="0"/>
                <a:cs typeface="Arial" panose="020B0604020202020204" pitchFamily="34" charset="0"/>
              </a:rPr>
              <a:t>)</a:t>
            </a:r>
            <a:endParaRPr lang="en-US" sz="2000" dirty="0"/>
          </a:p>
        </p:txBody>
      </p:sp>
      <p:sp>
        <p:nvSpPr>
          <p:cNvPr id="3" name="Content Placeholder 2"/>
          <p:cNvSpPr>
            <a:spLocks noGrp="1"/>
          </p:cNvSpPr>
          <p:nvPr>
            <p:ph idx="1"/>
          </p:nvPr>
        </p:nvSpPr>
        <p:spPr>
          <a:xfrm>
            <a:off x="430307" y="1419413"/>
            <a:ext cx="5848573" cy="4371787"/>
          </a:xfrm>
        </p:spPr>
        <p:txBody>
          <a:bodyPr>
            <a:normAutofit lnSpcReduction="10000"/>
          </a:bodyPr>
          <a:lstStyle/>
          <a:p>
            <a:r>
              <a:rPr lang="en-US" dirty="0"/>
              <a:t>HPI Index measure</a:t>
            </a:r>
          </a:p>
          <a:p>
            <a:r>
              <a:rPr lang="en-US" dirty="0"/>
              <a:t>Outcome Metrics</a:t>
            </a:r>
          </a:p>
          <a:p>
            <a:r>
              <a:rPr lang="en-US" dirty="0"/>
              <a:t>Reliability &amp; Safety Transformation Metrics</a:t>
            </a:r>
          </a:p>
          <a:p>
            <a:r>
              <a:rPr lang="en-US" dirty="0"/>
              <a:t>Effectiveness Assessment of High Reliability Behaviors</a:t>
            </a:r>
          </a:p>
          <a:p>
            <a:r>
              <a:rPr lang="en-US" dirty="0"/>
              <a:t>Organizational Climate Assessment</a:t>
            </a:r>
          </a:p>
        </p:txBody>
      </p:sp>
      <p:pic>
        <p:nvPicPr>
          <p:cNvPr id="5" name="Picture 4"/>
          <p:cNvPicPr>
            <a:picLocks noChangeAspect="1"/>
          </p:cNvPicPr>
          <p:nvPr/>
        </p:nvPicPr>
        <p:blipFill>
          <a:blip r:embed="rId3"/>
          <a:stretch>
            <a:fillRect/>
          </a:stretch>
        </p:blipFill>
        <p:spPr>
          <a:xfrm rot="560295">
            <a:off x="9818969" y="1072639"/>
            <a:ext cx="2004732" cy="4183344"/>
          </a:xfrm>
          <a:prstGeom prst="rect">
            <a:avLst/>
          </a:prstGeom>
        </p:spPr>
      </p:pic>
      <p:pic>
        <p:nvPicPr>
          <p:cNvPr id="6" name="Picture 5"/>
          <p:cNvPicPr>
            <a:picLocks noChangeAspect="1"/>
          </p:cNvPicPr>
          <p:nvPr/>
        </p:nvPicPr>
        <p:blipFill>
          <a:blip r:embed="rId4"/>
          <a:stretch>
            <a:fillRect/>
          </a:stretch>
        </p:blipFill>
        <p:spPr>
          <a:xfrm rot="21290336">
            <a:off x="5039428" y="1638303"/>
            <a:ext cx="4943475" cy="1704975"/>
          </a:xfrm>
          <a:prstGeom prst="rect">
            <a:avLst/>
          </a:prstGeom>
        </p:spPr>
      </p:pic>
    </p:spTree>
    <p:extLst>
      <p:ext uri="{BB962C8B-B14F-4D97-AF65-F5344CB8AC3E}">
        <p14:creationId xmlns:p14="http://schemas.microsoft.com/office/powerpoint/2010/main" val="18200628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4903" y="2055313"/>
            <a:ext cx="10361208" cy="492443"/>
          </a:xfrm>
        </p:spPr>
        <p:txBody>
          <a:bodyPr/>
          <a:lstStyle/>
          <a:p>
            <a:r>
              <a:rPr lang="en-US" dirty="0"/>
              <a:t>Governance Evolution and HRO Development</a:t>
            </a:r>
          </a:p>
        </p:txBody>
      </p:sp>
    </p:spTree>
    <p:extLst>
      <p:ext uri="{BB962C8B-B14F-4D97-AF65-F5344CB8AC3E}">
        <p14:creationId xmlns:p14="http://schemas.microsoft.com/office/powerpoint/2010/main" val="23801324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307" y="352937"/>
            <a:ext cx="11331387" cy="523220"/>
          </a:xfrm>
        </p:spPr>
        <p:txBody>
          <a:bodyPr/>
          <a:lstStyle/>
          <a:p>
            <a:r>
              <a:rPr lang="en-US" sz="2400" dirty="0"/>
              <a:t>          </a:t>
            </a:r>
            <a:r>
              <a:rPr lang="en-US" sz="2800" dirty="0"/>
              <a:t>Recent Governance Developments at THR and HRO Impact</a:t>
            </a:r>
          </a:p>
        </p:txBody>
      </p:sp>
      <p:sp>
        <p:nvSpPr>
          <p:cNvPr id="3" name="Content Placeholder 2"/>
          <p:cNvSpPr>
            <a:spLocks noGrp="1"/>
          </p:cNvSpPr>
          <p:nvPr>
            <p:ph idx="1"/>
          </p:nvPr>
        </p:nvSpPr>
        <p:spPr/>
        <p:txBody>
          <a:bodyPr>
            <a:normAutofit fontScale="92500" lnSpcReduction="10000"/>
          </a:bodyPr>
          <a:lstStyle/>
          <a:p>
            <a:r>
              <a:rPr lang="en-US" dirty="0"/>
              <a:t>System Governance was not an early adopter…they were a First Adopter</a:t>
            </a:r>
          </a:p>
          <a:p>
            <a:r>
              <a:rPr lang="en-US" dirty="0"/>
              <a:t>Governance now centralized at the THR System Board through “mirror boards” at the entity level for the Wholly Owned Hospitals</a:t>
            </a:r>
          </a:p>
          <a:p>
            <a:r>
              <a:rPr lang="en-US" dirty="0"/>
              <a:t>Delegation of credentialing and privileging to the System Quality and Performance Committee (QPC) along with Quality and Patient Safety Reporting</a:t>
            </a:r>
          </a:p>
          <a:p>
            <a:r>
              <a:rPr lang="en-US" dirty="0"/>
              <a:t>Ongoing refinement of the Quality and Patient Safety Report to Governance</a:t>
            </a:r>
          </a:p>
        </p:txBody>
      </p:sp>
    </p:spTree>
    <p:extLst>
      <p:ext uri="{BB962C8B-B14F-4D97-AF65-F5344CB8AC3E}">
        <p14:creationId xmlns:p14="http://schemas.microsoft.com/office/powerpoint/2010/main" val="377083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Mission and Values</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solidFill>
                  <a:srgbClr val="012486"/>
                </a:solidFill>
                <a:latin typeface="Arial" panose="020B0604020202020204" pitchFamily="34" charset="0"/>
                <a:cs typeface="Arial" panose="020B0604020202020204" pitchFamily="34" charset="0"/>
              </a:rPr>
              <a:t>Our Mission</a:t>
            </a:r>
          </a:p>
          <a:p>
            <a:pPr marL="0" indent="0">
              <a:buNone/>
            </a:pPr>
            <a:r>
              <a:rPr lang="en-US" dirty="0">
                <a:latin typeface="Arial" panose="020B0604020202020204" pitchFamily="34" charset="0"/>
                <a:cs typeface="Arial" panose="020B0604020202020204" pitchFamily="34" charset="0"/>
              </a:rPr>
              <a:t> To improve the health of the people in the communities we serve</a:t>
            </a:r>
          </a:p>
          <a:p>
            <a:pPr marL="0" indent="0">
              <a:buNone/>
            </a:pPr>
            <a:r>
              <a:rPr lang="en-US" dirty="0">
                <a:latin typeface="Arial" panose="020B0604020202020204" pitchFamily="34" charset="0"/>
                <a:cs typeface="Arial" panose="020B0604020202020204" pitchFamily="34" charset="0"/>
              </a:rPr>
              <a:t> </a:t>
            </a:r>
          </a:p>
          <a:p>
            <a:pPr marL="0" indent="0">
              <a:buNone/>
            </a:pPr>
            <a:r>
              <a:rPr lang="en-US" dirty="0">
                <a:solidFill>
                  <a:srgbClr val="012486"/>
                </a:solidFill>
                <a:latin typeface="Arial" panose="020B0604020202020204" pitchFamily="34" charset="0"/>
                <a:cs typeface="Arial" panose="020B0604020202020204" pitchFamily="34" charset="0"/>
              </a:rPr>
              <a:t>Our Values</a:t>
            </a:r>
          </a:p>
          <a:p>
            <a:pPr marL="0" indent="0">
              <a:buNone/>
            </a:pPr>
            <a:r>
              <a:rPr lang="en-US" dirty="0">
                <a:latin typeface="Arial" panose="020B0604020202020204" pitchFamily="34" charset="0"/>
                <a:cs typeface="Arial" panose="020B0604020202020204" pitchFamily="34" charset="0"/>
              </a:rPr>
              <a:t> Respect, Integrity, Compassion and Excellence</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solidFill>
                  <a:srgbClr val="002060"/>
                </a:solidFill>
                <a:latin typeface="Arial" panose="020B0604020202020204" pitchFamily="34" charset="0"/>
                <a:cs typeface="Arial" panose="020B0604020202020204" pitchFamily="34" charset="0"/>
              </a:rPr>
              <a:t>Our Vision</a:t>
            </a:r>
          </a:p>
          <a:p>
            <a:pPr marL="0" indent="0">
              <a:buNone/>
            </a:pPr>
            <a:r>
              <a:rPr lang="en-US" dirty="0">
                <a:latin typeface="Arial" panose="020B0604020202020204" pitchFamily="34" charset="0"/>
                <a:cs typeface="Arial" panose="020B0604020202020204" pitchFamily="34" charset="0"/>
              </a:rPr>
              <a:t>Partnering with you for a lifetime of health and well-being</a:t>
            </a:r>
          </a:p>
        </p:txBody>
      </p:sp>
      <p:sp>
        <p:nvSpPr>
          <p:cNvPr id="4" name="Slide Number Placeholder 3"/>
          <p:cNvSpPr>
            <a:spLocks noGrp="1"/>
          </p:cNvSpPr>
          <p:nvPr>
            <p:ph type="sldNum" sz="quarter" idx="4294967295"/>
          </p:nvPr>
        </p:nvSpPr>
        <p:spPr>
          <a:xfrm>
            <a:off x="8303232" y="6500187"/>
            <a:ext cx="2133600" cy="365125"/>
          </a:xfrm>
          <a:prstGeom prst="rect">
            <a:avLst/>
          </a:prstGeom>
        </p:spPr>
        <p:txBody>
          <a:bodyPr/>
          <a:lstStyle/>
          <a:p>
            <a:fld id="{BCBF9873-87BF-3E40-B65C-4328474BB062}" type="slidenum">
              <a:rPr lang="en-US" smtClean="0"/>
              <a:pPr/>
              <a:t>3</a:t>
            </a:fld>
            <a:endParaRPr lang="en-US" dirty="0"/>
          </a:p>
        </p:txBody>
      </p:sp>
    </p:spTree>
    <p:extLst>
      <p:ext uri="{BB962C8B-B14F-4D97-AF65-F5344CB8AC3E}">
        <p14:creationId xmlns:p14="http://schemas.microsoft.com/office/powerpoint/2010/main" val="36114105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4903" y="2055313"/>
            <a:ext cx="10361208" cy="492443"/>
          </a:xfrm>
        </p:spPr>
        <p:txBody>
          <a:bodyPr/>
          <a:lstStyle/>
          <a:p>
            <a:r>
              <a:rPr lang="en-US" dirty="0"/>
              <a:t>THR Governance Retreat and HRO Implications</a:t>
            </a:r>
          </a:p>
        </p:txBody>
      </p:sp>
    </p:spTree>
    <p:extLst>
      <p:ext uri="{BB962C8B-B14F-4D97-AF65-F5344CB8AC3E}">
        <p14:creationId xmlns:p14="http://schemas.microsoft.com/office/powerpoint/2010/main" val="36106924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307" y="352936"/>
            <a:ext cx="11331387" cy="523220"/>
          </a:xfrm>
        </p:spPr>
        <p:txBody>
          <a:bodyPr/>
          <a:lstStyle/>
          <a:p>
            <a:r>
              <a:rPr lang="en-US" sz="2800" dirty="0"/>
              <a:t>                    HRO Evolution and Dual Transformation</a:t>
            </a:r>
          </a:p>
        </p:txBody>
      </p:sp>
      <p:pic>
        <p:nvPicPr>
          <p:cNvPr id="8" name="Content Placeholder 7" descr="Friday-Waldeck_Andy.pdf - Adobe Acrobat Reader DC"/>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0307" y="937712"/>
            <a:ext cx="10811433" cy="5100367"/>
          </a:xfrm>
        </p:spPr>
      </p:pic>
    </p:spTree>
    <p:extLst>
      <p:ext uri="{BB962C8B-B14F-4D97-AF65-F5344CB8AC3E}">
        <p14:creationId xmlns:p14="http://schemas.microsoft.com/office/powerpoint/2010/main" val="6714852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307" y="291381"/>
            <a:ext cx="11331387" cy="646331"/>
          </a:xfrm>
        </p:spPr>
        <p:txBody>
          <a:bodyPr/>
          <a:lstStyle/>
          <a:p>
            <a:r>
              <a:rPr lang="en-US" dirty="0"/>
              <a:t>            HRO Evolution and Dual Transformation</a:t>
            </a:r>
          </a:p>
        </p:txBody>
      </p:sp>
      <p:sp>
        <p:nvSpPr>
          <p:cNvPr id="3" name="Content Placeholder 2"/>
          <p:cNvSpPr>
            <a:spLocks noGrp="1"/>
          </p:cNvSpPr>
          <p:nvPr>
            <p:ph idx="1"/>
          </p:nvPr>
        </p:nvSpPr>
        <p:spPr/>
        <p:txBody>
          <a:bodyPr/>
          <a:lstStyle/>
          <a:p>
            <a:r>
              <a:rPr lang="en-US" dirty="0"/>
              <a:t>HRO principles are clearly critical to the “Transformation A” portfolio of work, particularly relative to clinical and operational consistency of existing services and any emerging clinical service line development</a:t>
            </a:r>
          </a:p>
          <a:p>
            <a:r>
              <a:rPr lang="en-US" dirty="0"/>
              <a:t>Are clearly key Capabilities to be used in both “Transformation A” and “Transformation B”</a:t>
            </a:r>
          </a:p>
          <a:p>
            <a:r>
              <a:rPr lang="en-US" dirty="0"/>
              <a:t>Vital to addressing the “New Normals,” at least the first four </a:t>
            </a:r>
          </a:p>
        </p:txBody>
      </p:sp>
    </p:spTree>
    <p:extLst>
      <p:ext uri="{BB962C8B-B14F-4D97-AF65-F5344CB8AC3E}">
        <p14:creationId xmlns:p14="http://schemas.microsoft.com/office/powerpoint/2010/main" val="23137440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307" y="322159"/>
            <a:ext cx="11331387" cy="584775"/>
          </a:xfrm>
        </p:spPr>
        <p:txBody>
          <a:bodyPr/>
          <a:lstStyle/>
          <a:p>
            <a:r>
              <a:rPr lang="en-US" sz="3200" dirty="0"/>
              <a:t>               HRO Development and “Jerk” Disruption</a:t>
            </a:r>
            <a:endParaRPr lang="en-US" dirty="0"/>
          </a:p>
        </p:txBody>
      </p:sp>
      <p:pic>
        <p:nvPicPr>
          <p:cNvPr id="4" name="Content Placeholder 3" descr="Friday-Surdak_Chris_7-Deadly-Disruptors.pdf - Adobe Acrobat Reader DC"/>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7125" y="1043493"/>
            <a:ext cx="11123407" cy="4552446"/>
          </a:xfrm>
        </p:spPr>
      </p:pic>
    </p:spTree>
    <p:extLst>
      <p:ext uri="{BB962C8B-B14F-4D97-AF65-F5344CB8AC3E}">
        <p14:creationId xmlns:p14="http://schemas.microsoft.com/office/powerpoint/2010/main" val="24423506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4903" y="2055313"/>
            <a:ext cx="10361208" cy="492443"/>
          </a:xfrm>
        </p:spPr>
        <p:txBody>
          <a:bodyPr/>
          <a:lstStyle/>
          <a:p>
            <a:r>
              <a:rPr lang="en-US" dirty="0"/>
              <a:t>Lessons Learned at THR on our HRO Journey</a:t>
            </a:r>
          </a:p>
        </p:txBody>
      </p:sp>
    </p:spTree>
    <p:extLst>
      <p:ext uri="{BB962C8B-B14F-4D97-AF65-F5344CB8AC3E}">
        <p14:creationId xmlns:p14="http://schemas.microsoft.com/office/powerpoint/2010/main" val="6547093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307" y="352936"/>
            <a:ext cx="11331387" cy="523220"/>
          </a:xfrm>
        </p:spPr>
        <p:txBody>
          <a:bodyPr/>
          <a:lstStyle/>
          <a:p>
            <a:r>
              <a:rPr lang="en-US" sz="2800" dirty="0"/>
              <a:t>                          Lessons Learned So Far at THR</a:t>
            </a:r>
          </a:p>
        </p:txBody>
      </p:sp>
      <p:sp>
        <p:nvSpPr>
          <p:cNvPr id="3" name="Content Placeholder 2"/>
          <p:cNvSpPr>
            <a:spLocks noGrp="1"/>
          </p:cNvSpPr>
          <p:nvPr>
            <p:ph idx="1"/>
          </p:nvPr>
        </p:nvSpPr>
        <p:spPr/>
        <p:txBody>
          <a:bodyPr>
            <a:normAutofit lnSpcReduction="10000"/>
          </a:bodyPr>
          <a:lstStyle/>
          <a:p>
            <a:r>
              <a:rPr lang="en-US" dirty="0"/>
              <a:t>We have been very successful at training/deploying/reinforcing HRO principles</a:t>
            </a:r>
          </a:p>
          <a:p>
            <a:r>
              <a:rPr lang="en-US" dirty="0"/>
              <a:t>We have been very successful at adopting a framework for accountability at the Governance and Management levels and reinforcing that framework</a:t>
            </a:r>
          </a:p>
          <a:p>
            <a:r>
              <a:rPr lang="en-US" dirty="0"/>
              <a:t>We have been moderately successful at hardwiring HRO principles and extending them to other portfolios of work (e.g., Reliable Care Blueprinting) at the design level</a:t>
            </a:r>
          </a:p>
        </p:txBody>
      </p:sp>
    </p:spTree>
    <p:extLst>
      <p:ext uri="{BB962C8B-B14F-4D97-AF65-F5344CB8AC3E}">
        <p14:creationId xmlns:p14="http://schemas.microsoft.com/office/powerpoint/2010/main" val="21483268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307" y="352936"/>
            <a:ext cx="11331387" cy="523220"/>
          </a:xfrm>
        </p:spPr>
        <p:txBody>
          <a:bodyPr/>
          <a:lstStyle/>
          <a:p>
            <a:r>
              <a:rPr lang="en-US" sz="2800" dirty="0"/>
              <a:t>                              Lessons Learned So Far at THR</a:t>
            </a:r>
            <a:endParaRPr lang="en-US" dirty="0"/>
          </a:p>
        </p:txBody>
      </p:sp>
      <p:sp>
        <p:nvSpPr>
          <p:cNvPr id="3" name="Content Placeholder 2"/>
          <p:cNvSpPr>
            <a:spLocks noGrp="1"/>
          </p:cNvSpPr>
          <p:nvPr>
            <p:ph idx="1"/>
          </p:nvPr>
        </p:nvSpPr>
        <p:spPr/>
        <p:txBody>
          <a:bodyPr>
            <a:normAutofit fontScale="92500" lnSpcReduction="10000"/>
          </a:bodyPr>
          <a:lstStyle/>
          <a:p>
            <a:r>
              <a:rPr lang="en-US" dirty="0"/>
              <a:t>We have been much less successful at post-deployment execution and compliance than we would have liked</a:t>
            </a:r>
          </a:p>
          <a:p>
            <a:r>
              <a:rPr lang="en-US" dirty="0"/>
              <a:t>We still have a long way to go to create a culture of transparency and accountability</a:t>
            </a:r>
          </a:p>
          <a:p>
            <a:pPr lvl="1"/>
            <a:r>
              <a:rPr lang="en-US" dirty="0"/>
              <a:t>Still issues regarding reporting </a:t>
            </a:r>
          </a:p>
          <a:p>
            <a:pPr lvl="2"/>
            <a:r>
              <a:rPr lang="en-US" dirty="0"/>
              <a:t>Fear of punishment</a:t>
            </a:r>
          </a:p>
          <a:p>
            <a:pPr lvl="2"/>
            <a:r>
              <a:rPr lang="en-US" dirty="0"/>
              <a:t>Fear of looking bad</a:t>
            </a:r>
          </a:p>
          <a:p>
            <a:pPr lvl="2"/>
            <a:r>
              <a:rPr lang="en-US" dirty="0"/>
              <a:t>Fear that it won’t make a difference</a:t>
            </a:r>
          </a:p>
          <a:p>
            <a:pPr lvl="2"/>
            <a:r>
              <a:rPr lang="en-US" dirty="0"/>
              <a:t>Concerns that the process and tool still are barriers to use</a:t>
            </a:r>
          </a:p>
          <a:p>
            <a:pPr lvl="1"/>
            <a:r>
              <a:rPr lang="en-US" dirty="0"/>
              <a:t>Concerns regarding professional peer review</a:t>
            </a:r>
          </a:p>
        </p:txBody>
      </p:sp>
    </p:spTree>
    <p:extLst>
      <p:ext uri="{BB962C8B-B14F-4D97-AF65-F5344CB8AC3E}">
        <p14:creationId xmlns:p14="http://schemas.microsoft.com/office/powerpoint/2010/main" val="22955976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307" y="352936"/>
            <a:ext cx="11331387" cy="523220"/>
          </a:xfrm>
        </p:spPr>
        <p:txBody>
          <a:bodyPr/>
          <a:lstStyle/>
          <a:p>
            <a:r>
              <a:rPr lang="en-US" sz="2800" dirty="0"/>
              <a:t>                               Lessons Learned So Far at THR</a:t>
            </a:r>
            <a:endParaRPr lang="en-US" dirty="0"/>
          </a:p>
        </p:txBody>
      </p:sp>
      <p:sp>
        <p:nvSpPr>
          <p:cNvPr id="3" name="Content Placeholder 2"/>
          <p:cNvSpPr>
            <a:spLocks noGrp="1"/>
          </p:cNvSpPr>
          <p:nvPr>
            <p:ph idx="1"/>
          </p:nvPr>
        </p:nvSpPr>
        <p:spPr/>
        <p:txBody>
          <a:bodyPr>
            <a:normAutofit fontScale="92500" lnSpcReduction="10000"/>
          </a:bodyPr>
          <a:lstStyle/>
          <a:p>
            <a:r>
              <a:rPr lang="en-US" dirty="0"/>
              <a:t>Obsession with Outcomes is still a work in progress</a:t>
            </a:r>
          </a:p>
          <a:p>
            <a:pPr lvl="1"/>
            <a:r>
              <a:rPr lang="en-US" dirty="0"/>
              <a:t>Still getting wrapped around the axle too often on Process</a:t>
            </a:r>
          </a:p>
          <a:p>
            <a:pPr lvl="1"/>
            <a:r>
              <a:rPr lang="en-US" dirty="0"/>
              <a:t>Still dealing with </a:t>
            </a:r>
            <a:r>
              <a:rPr lang="en-US" dirty="0" err="1"/>
              <a:t>Kubler</a:t>
            </a:r>
            <a:r>
              <a:rPr lang="en-US" dirty="0"/>
              <a:t>-Ross issues on data and analytics</a:t>
            </a:r>
          </a:p>
          <a:p>
            <a:pPr lvl="1"/>
            <a:r>
              <a:rPr lang="en-US" dirty="0"/>
              <a:t>“Perfect is the enemy of the Good” still in play</a:t>
            </a:r>
          </a:p>
          <a:p>
            <a:r>
              <a:rPr lang="en-US" dirty="0"/>
              <a:t>Governance change is advancing the conversation on clinical performance and accountability management</a:t>
            </a:r>
          </a:p>
          <a:p>
            <a:pPr lvl="1"/>
            <a:r>
              <a:rPr lang="en-US" dirty="0"/>
              <a:t>Will eventually be a driver for enhanced standardization system-wide</a:t>
            </a:r>
          </a:p>
          <a:p>
            <a:r>
              <a:rPr lang="en-US" dirty="0"/>
              <a:t>Extending HRO principles across the continuum and into partnerships is still desired, but is still a work in progress</a:t>
            </a:r>
          </a:p>
        </p:txBody>
      </p:sp>
    </p:spTree>
    <p:extLst>
      <p:ext uri="{BB962C8B-B14F-4D97-AF65-F5344CB8AC3E}">
        <p14:creationId xmlns:p14="http://schemas.microsoft.com/office/powerpoint/2010/main" val="25104326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307" y="352936"/>
            <a:ext cx="11331387" cy="523220"/>
          </a:xfrm>
        </p:spPr>
        <p:txBody>
          <a:bodyPr/>
          <a:lstStyle/>
          <a:p>
            <a:r>
              <a:rPr lang="en-US" sz="2800" dirty="0"/>
              <a:t>                            Lessons Learned So Far at THR</a:t>
            </a:r>
            <a:endParaRPr lang="en-US" dirty="0"/>
          </a:p>
        </p:txBody>
      </p:sp>
      <p:sp>
        <p:nvSpPr>
          <p:cNvPr id="3" name="Content Placeholder 2"/>
          <p:cNvSpPr>
            <a:spLocks noGrp="1"/>
          </p:cNvSpPr>
          <p:nvPr>
            <p:ph idx="1"/>
          </p:nvPr>
        </p:nvSpPr>
        <p:spPr/>
        <p:txBody>
          <a:bodyPr/>
          <a:lstStyle/>
          <a:p>
            <a:r>
              <a:rPr lang="en-US" dirty="0"/>
              <a:t>Making sure that our transformational agenda successfully and efficiently incorporates these principles is not so much a question of intent and will, but more a question of how?</a:t>
            </a:r>
          </a:p>
          <a:p>
            <a:r>
              <a:rPr lang="en-US" dirty="0"/>
              <a:t>We would still recommend the journey strongly…it is the right thing to do</a:t>
            </a:r>
          </a:p>
        </p:txBody>
      </p:sp>
    </p:spTree>
    <p:extLst>
      <p:ext uri="{BB962C8B-B14F-4D97-AF65-F5344CB8AC3E}">
        <p14:creationId xmlns:p14="http://schemas.microsoft.com/office/powerpoint/2010/main" val="17790146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5297" y="1884108"/>
            <a:ext cx="11331387" cy="4176059"/>
          </a:xfrm>
        </p:spPr>
        <p:txBody>
          <a:bodyPr>
            <a:normAutofit/>
          </a:bodyPr>
          <a:lstStyle/>
          <a:p>
            <a:pPr marL="0" indent="0" algn="ctr">
              <a:buNone/>
            </a:pPr>
            <a:r>
              <a:rPr lang="en-US" sz="5400" dirty="0">
                <a:solidFill>
                  <a:srgbClr val="002060"/>
                </a:solidFill>
              </a:rPr>
              <a:t>Question &amp; Answer</a:t>
            </a:r>
          </a:p>
        </p:txBody>
      </p:sp>
    </p:spTree>
    <p:extLst>
      <p:ext uri="{BB962C8B-B14F-4D97-AF65-F5344CB8AC3E}">
        <p14:creationId xmlns:p14="http://schemas.microsoft.com/office/powerpoint/2010/main" val="3660940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700" y="178566"/>
            <a:ext cx="8498540" cy="646331"/>
          </a:xfrm>
        </p:spPr>
        <p:txBody>
          <a:bodyPr/>
          <a:lstStyle/>
          <a:p>
            <a:r>
              <a:rPr lang="en-US" dirty="0"/>
              <a:t>Texas Health: Who We Are</a:t>
            </a:r>
          </a:p>
        </p:txBody>
      </p:sp>
      <p:sp>
        <p:nvSpPr>
          <p:cNvPr id="3" name="Content Placeholder 2"/>
          <p:cNvSpPr>
            <a:spLocks noGrp="1"/>
          </p:cNvSpPr>
          <p:nvPr>
            <p:ph idx="1"/>
          </p:nvPr>
        </p:nvSpPr>
        <p:spPr>
          <a:xfrm>
            <a:off x="123409" y="1007162"/>
            <a:ext cx="5671853" cy="4771013"/>
          </a:xfrm>
        </p:spPr>
        <p:txBody>
          <a:bodyPr>
            <a:normAutofit fontScale="77500" lnSpcReduction="20000"/>
          </a:bodyPr>
          <a:lstStyle/>
          <a:p>
            <a:pPr lvl="0"/>
            <a:r>
              <a:rPr lang="en-US" sz="2800" dirty="0">
                <a:latin typeface="Arial" panose="020B0604020202020204" pitchFamily="34" charset="0"/>
                <a:cs typeface="Arial" panose="020B0604020202020204" pitchFamily="34" charset="0"/>
              </a:rPr>
              <a:t>One of the largest faith-based, nonprofit health care delivery systems in the U. S.</a:t>
            </a:r>
          </a:p>
          <a:p>
            <a:pPr lvl="0"/>
            <a:r>
              <a:rPr lang="en-US" sz="2800" dirty="0">
                <a:latin typeface="Arial" panose="020B0604020202020204" pitchFamily="34" charset="0"/>
                <a:cs typeface="Arial" panose="020B0604020202020204" pitchFamily="34" charset="0"/>
              </a:rPr>
              <a:t>Primary service area: 16 counties in North Texas, home to more than 7 million people</a:t>
            </a:r>
          </a:p>
          <a:p>
            <a:r>
              <a:rPr lang="en-US" sz="2800" dirty="0">
                <a:latin typeface="Arial" panose="020B0604020202020204" pitchFamily="34" charset="0"/>
                <a:cs typeface="Arial" panose="020B0604020202020204" pitchFamily="34" charset="0"/>
              </a:rPr>
              <a:t>More than 24,000 employees of wholly owned/operated facilities, plus 2,200 employees of consolidated joint ventures </a:t>
            </a:r>
          </a:p>
          <a:p>
            <a:pPr lvl="1"/>
            <a:r>
              <a:rPr lang="en-US" dirty="0">
                <a:latin typeface="Arial" panose="020B0604020202020204" pitchFamily="34" charset="0"/>
                <a:cs typeface="Arial" panose="020B0604020202020204" pitchFamily="34" charset="0"/>
              </a:rPr>
              <a:t>7,800 nurses on staff</a:t>
            </a:r>
          </a:p>
          <a:p>
            <a:pPr lvl="1"/>
            <a:r>
              <a:rPr lang="en-US" dirty="0">
                <a:latin typeface="Arial" panose="020B0604020202020204" pitchFamily="34" charset="0"/>
                <a:cs typeface="Arial" panose="020B0604020202020204" pitchFamily="34" charset="0"/>
              </a:rPr>
              <a:t>6,000 physicians with active staff privileges</a:t>
            </a:r>
          </a:p>
          <a:p>
            <a:pPr lvl="1"/>
            <a:r>
              <a:rPr lang="en-US" dirty="0">
                <a:latin typeface="Arial" panose="020B0604020202020204" pitchFamily="34" charset="0"/>
                <a:cs typeface="Arial" panose="020B0604020202020204" pitchFamily="34" charset="0"/>
              </a:rPr>
              <a:t>Texas Health Physicians Group: 600 physicians, 350 physician assistants and nurse practitioners</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4294967295"/>
          </p:nvPr>
        </p:nvSpPr>
        <p:spPr>
          <a:xfrm>
            <a:off x="8303232" y="6500187"/>
            <a:ext cx="2133600" cy="365125"/>
          </a:xfrm>
          <a:prstGeom prst="rect">
            <a:avLst/>
          </a:prstGeom>
        </p:spPr>
        <p:txBody>
          <a:bodyPr/>
          <a:lstStyle/>
          <a:p>
            <a:fld id="{BCBF9873-87BF-3E40-B65C-4328474BB062}" type="slidenum">
              <a:rPr lang="en-US" smtClean="0"/>
              <a:pPr/>
              <a:t>4</a:t>
            </a:fld>
            <a:endParaRPr lang="en-US" dirty="0"/>
          </a:p>
        </p:txBody>
      </p:sp>
      <p:pic>
        <p:nvPicPr>
          <p:cNvPr id="5" name="Picture 4">
            <a:extLst>
              <a:ext uri="{FF2B5EF4-FFF2-40B4-BE49-F238E27FC236}">
                <a16:creationId xmlns:a16="http://schemas.microsoft.com/office/drawing/2014/main" id="{061C1F88-84C5-433D-A4C3-F6016DCE9558}"/>
              </a:ext>
            </a:extLst>
          </p:cNvPr>
          <p:cNvPicPr>
            <a:picLocks noChangeAspect="1"/>
          </p:cNvPicPr>
          <p:nvPr/>
        </p:nvPicPr>
        <p:blipFill>
          <a:blip r:embed="rId3"/>
          <a:stretch>
            <a:fillRect/>
          </a:stretch>
        </p:blipFill>
        <p:spPr>
          <a:xfrm>
            <a:off x="5795263" y="1018569"/>
            <a:ext cx="6273328" cy="4653022"/>
          </a:xfrm>
          <a:prstGeom prst="rect">
            <a:avLst/>
          </a:prstGeom>
        </p:spPr>
      </p:pic>
    </p:spTree>
    <p:extLst>
      <p:ext uri="{BB962C8B-B14F-4D97-AF65-F5344CB8AC3E}">
        <p14:creationId xmlns:p14="http://schemas.microsoft.com/office/powerpoint/2010/main" val="20882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Texas Health: Who We Are</a:t>
            </a:r>
          </a:p>
        </p:txBody>
      </p:sp>
      <p:sp>
        <p:nvSpPr>
          <p:cNvPr id="3" name="Content Placeholder 2"/>
          <p:cNvSpPr>
            <a:spLocks noGrp="1"/>
          </p:cNvSpPr>
          <p:nvPr>
            <p:ph idx="1"/>
          </p:nvPr>
        </p:nvSpPr>
        <p:spPr/>
        <p:txBody>
          <a:bodyPr>
            <a:normAutofit fontScale="92500" lnSpcReduction="20000"/>
          </a:bodyPr>
          <a:lstStyle/>
          <a:p>
            <a:pPr lvl="0"/>
            <a:r>
              <a:rPr lang="en-US" dirty="0">
                <a:latin typeface="Arial" panose="020B0604020202020204" pitchFamily="34" charset="0"/>
                <a:cs typeface="Arial" panose="020B0604020202020204" pitchFamily="34" charset="0"/>
              </a:rPr>
              <a:t>More than 350 points of access in North Texas</a:t>
            </a:r>
          </a:p>
          <a:p>
            <a:pPr lvl="0"/>
            <a:r>
              <a:rPr lang="en-US" dirty="0">
                <a:latin typeface="Arial" panose="020B0604020202020204" pitchFamily="34" charset="0"/>
                <a:cs typeface="Arial" panose="020B0604020202020204" pitchFamily="34" charset="0"/>
              </a:rPr>
              <a:t>29 hospital locations — acute-care, short-stay, behavioral health, rehabilitation and transition care facilities — owned, operated or joint-ventured</a:t>
            </a:r>
          </a:p>
          <a:p>
            <a:pPr lvl="0"/>
            <a:r>
              <a:rPr lang="en-US" dirty="0">
                <a:latin typeface="Arial" panose="020B0604020202020204" pitchFamily="34" charset="0"/>
                <a:cs typeface="Arial" panose="020B0604020202020204" pitchFamily="34" charset="0"/>
              </a:rPr>
              <a:t>100 outpatient facilities, satellite emergency rooms, surgery centers, behavioral health facilities, fitness centers and imaging centers</a:t>
            </a:r>
          </a:p>
          <a:p>
            <a:pPr lvl="0"/>
            <a:r>
              <a:rPr lang="en-US" dirty="0">
                <a:latin typeface="Arial" panose="020B0604020202020204" pitchFamily="34" charset="0"/>
                <a:cs typeface="Arial" panose="020B0604020202020204" pitchFamily="34" charset="0"/>
              </a:rPr>
              <a:t>250 other community access points</a:t>
            </a:r>
          </a:p>
          <a:p>
            <a:r>
              <a:rPr lang="en-US" dirty="0">
                <a:latin typeface="Arial" panose="020B0604020202020204" pitchFamily="34" charset="0"/>
                <a:cs typeface="Arial" panose="020B0604020202020204" pitchFamily="34" charset="0"/>
              </a:rPr>
              <a:t>3,900 licensed hospital beds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(3,300 operated/available beds)</a:t>
            </a:r>
          </a:p>
        </p:txBody>
      </p:sp>
      <p:sp>
        <p:nvSpPr>
          <p:cNvPr id="4" name="Slide Number Placeholder 3"/>
          <p:cNvSpPr>
            <a:spLocks noGrp="1"/>
          </p:cNvSpPr>
          <p:nvPr>
            <p:ph type="sldNum" sz="quarter" idx="4294967295"/>
          </p:nvPr>
        </p:nvSpPr>
        <p:spPr>
          <a:xfrm>
            <a:off x="8303232" y="6500187"/>
            <a:ext cx="2133600" cy="365125"/>
          </a:xfrm>
          <a:prstGeom prst="rect">
            <a:avLst/>
          </a:prstGeom>
        </p:spPr>
        <p:txBody>
          <a:bodyPr/>
          <a:lstStyle/>
          <a:p>
            <a:fld id="{BCBF9873-87BF-3E40-B65C-4328474BB062}" type="slidenum">
              <a:rPr lang="en-US" smtClean="0"/>
              <a:pPr/>
              <a:t>5</a:t>
            </a:fld>
            <a:endParaRPr lang="en-US" dirty="0"/>
          </a:p>
        </p:txBody>
      </p:sp>
    </p:spTree>
    <p:extLst>
      <p:ext uri="{BB962C8B-B14F-4D97-AF65-F5344CB8AC3E}">
        <p14:creationId xmlns:p14="http://schemas.microsoft.com/office/powerpoint/2010/main" val="1561403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Texas Health: Who We Are</a:t>
            </a:r>
          </a:p>
        </p:txBody>
      </p:sp>
      <p:sp>
        <p:nvSpPr>
          <p:cNvPr id="3" name="Content Placeholder 2"/>
          <p:cNvSpPr>
            <a:spLocks noGrp="1"/>
          </p:cNvSpPr>
          <p:nvPr>
            <p:ph idx="1"/>
          </p:nvPr>
        </p:nvSpPr>
        <p:spPr/>
        <p:txBody>
          <a:bodyPr>
            <a:normAutofit lnSpcReduction="10000"/>
          </a:bodyPr>
          <a:lstStyle/>
          <a:p>
            <a:pPr lvl="0"/>
            <a:r>
              <a:rPr lang="en-US" dirty="0">
                <a:latin typeface="Arial" panose="020B0604020202020204" pitchFamily="34" charset="0"/>
                <a:cs typeface="Arial" panose="020B0604020202020204" pitchFamily="34" charset="0"/>
              </a:rPr>
              <a:t>700,000 annual emergency visits</a:t>
            </a:r>
          </a:p>
          <a:p>
            <a:pPr lvl="0"/>
            <a:r>
              <a:rPr lang="en-US" dirty="0">
                <a:latin typeface="Arial" panose="020B0604020202020204" pitchFamily="34" charset="0"/>
                <a:cs typeface="Arial" panose="020B0604020202020204" pitchFamily="34" charset="0"/>
              </a:rPr>
              <a:t>25,000 annual deliveries</a:t>
            </a:r>
          </a:p>
          <a:p>
            <a:pPr lvl="0"/>
            <a:r>
              <a:rPr lang="en-US" dirty="0">
                <a:latin typeface="Arial" panose="020B0604020202020204" pitchFamily="34" charset="0"/>
                <a:cs typeface="Arial" panose="020B0604020202020204" pitchFamily="34" charset="0"/>
              </a:rPr>
              <a:t>1.7 million inpatient and outpatient visits</a:t>
            </a:r>
          </a:p>
          <a:p>
            <a:pPr lvl="0"/>
            <a:r>
              <a:rPr lang="en-US" dirty="0">
                <a:latin typeface="Arial" panose="020B0604020202020204" pitchFamily="34" charset="0"/>
                <a:cs typeface="Arial" panose="020B0604020202020204" pitchFamily="34" charset="0"/>
              </a:rPr>
              <a:t>Provided $863.9 million in Community Benefit and Charity Care in 2016</a:t>
            </a:r>
          </a:p>
          <a:p>
            <a:pPr lvl="0"/>
            <a:r>
              <a:rPr lang="en-US" dirty="0">
                <a:latin typeface="Arial" panose="020B0604020202020204" pitchFamily="34" charset="0"/>
                <a:cs typeface="Arial" panose="020B0604020202020204" pitchFamily="34" charset="0"/>
              </a:rPr>
              <a:t>$4.52 billion in total operating revenue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(FY 2016)</a:t>
            </a:r>
          </a:p>
          <a:p>
            <a:r>
              <a:rPr lang="en-US" dirty="0">
                <a:latin typeface="Arial" panose="020B0604020202020204" pitchFamily="34" charset="0"/>
                <a:cs typeface="Arial" panose="020B0604020202020204" pitchFamily="34" charset="0"/>
              </a:rPr>
              <a:t>$7.98 billion in total assets (FY 2016)</a:t>
            </a:r>
          </a:p>
        </p:txBody>
      </p:sp>
      <p:sp>
        <p:nvSpPr>
          <p:cNvPr id="4" name="Slide Number Placeholder 3"/>
          <p:cNvSpPr>
            <a:spLocks noGrp="1"/>
          </p:cNvSpPr>
          <p:nvPr>
            <p:ph type="sldNum" sz="quarter" idx="4294967295"/>
          </p:nvPr>
        </p:nvSpPr>
        <p:spPr>
          <a:xfrm>
            <a:off x="8303232" y="6500187"/>
            <a:ext cx="2133600" cy="365125"/>
          </a:xfrm>
          <a:prstGeom prst="rect">
            <a:avLst/>
          </a:prstGeom>
        </p:spPr>
        <p:txBody>
          <a:bodyPr/>
          <a:lstStyle/>
          <a:p>
            <a:fld id="{BCBF9873-87BF-3E40-B65C-4328474BB062}" type="slidenum">
              <a:rPr lang="en-US" smtClean="0"/>
              <a:pPr/>
              <a:t>6</a:t>
            </a:fld>
            <a:endParaRPr lang="en-US" dirty="0"/>
          </a:p>
        </p:txBody>
      </p:sp>
    </p:spTree>
    <p:extLst>
      <p:ext uri="{BB962C8B-B14F-4D97-AF65-F5344CB8AC3E}">
        <p14:creationId xmlns:p14="http://schemas.microsoft.com/office/powerpoint/2010/main" val="3786792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12111" y="264505"/>
            <a:ext cx="9228063" cy="5580708"/>
          </a:xfrm>
        </p:spPr>
      </p:pic>
      <p:sp>
        <p:nvSpPr>
          <p:cNvPr id="2" name="Slide Number Placeholder 1"/>
          <p:cNvSpPr>
            <a:spLocks noGrp="1"/>
          </p:cNvSpPr>
          <p:nvPr>
            <p:ph type="sldNum" sz="quarter" idx="4294967295"/>
          </p:nvPr>
        </p:nvSpPr>
        <p:spPr>
          <a:xfrm>
            <a:off x="8303232" y="6500187"/>
            <a:ext cx="2133600" cy="365125"/>
          </a:xfrm>
          <a:prstGeom prst="rect">
            <a:avLst/>
          </a:prstGeom>
        </p:spPr>
        <p:txBody>
          <a:bodyPr/>
          <a:lstStyle/>
          <a:p>
            <a:fld id="{BCBF9873-87BF-3E40-B65C-4328474BB062}" type="slidenum">
              <a:rPr lang="en-US" smtClean="0"/>
              <a:pPr/>
              <a:t>7</a:t>
            </a:fld>
            <a:endParaRPr lang="en-US" dirty="0"/>
          </a:p>
        </p:txBody>
      </p:sp>
    </p:spTree>
    <p:extLst>
      <p:ext uri="{BB962C8B-B14F-4D97-AF65-F5344CB8AC3E}">
        <p14:creationId xmlns:p14="http://schemas.microsoft.com/office/powerpoint/2010/main" val="3013177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496390" y="509451"/>
            <a:ext cx="11234056" cy="5473338"/>
          </a:xfrm>
          <a:prstGeom prst="rect">
            <a:avLst/>
          </a:prstGeom>
        </p:spPr>
      </p:pic>
      <p:sp>
        <p:nvSpPr>
          <p:cNvPr id="5" name="Content Placeholder 23"/>
          <p:cNvSpPr>
            <a:spLocks noGrp="1"/>
          </p:cNvSpPr>
          <p:nvPr>
            <p:ph type="title"/>
          </p:nvPr>
        </p:nvSpPr>
        <p:spPr>
          <a:xfrm>
            <a:off x="169050" y="56249"/>
            <a:ext cx="11331387" cy="414013"/>
          </a:xfrm>
        </p:spPr>
        <p:txBody>
          <a:bodyPr/>
          <a:lstStyle/>
          <a:p>
            <a:r>
              <a:rPr lang="en-US" b="1" dirty="0"/>
              <a:t>2018 KPIs: Overview</a:t>
            </a:r>
          </a:p>
        </p:txBody>
      </p:sp>
    </p:spTree>
    <p:extLst>
      <p:ext uri="{BB962C8B-B14F-4D97-AF65-F5344CB8AC3E}">
        <p14:creationId xmlns:p14="http://schemas.microsoft.com/office/powerpoint/2010/main" val="4162105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220" y="246006"/>
            <a:ext cx="11222182" cy="523220"/>
          </a:xfrm>
        </p:spPr>
        <p:txBody>
          <a:bodyPr/>
          <a:lstStyle/>
          <a:p>
            <a:r>
              <a:rPr lang="en-US" sz="2800" dirty="0"/>
              <a:t>Texas Health Journey to High Reliability </a:t>
            </a:r>
          </a:p>
        </p:txBody>
      </p:sp>
      <p:cxnSp>
        <p:nvCxnSpPr>
          <p:cNvPr id="7" name="Straight Connector 6"/>
          <p:cNvCxnSpPr/>
          <p:nvPr/>
        </p:nvCxnSpPr>
        <p:spPr>
          <a:xfrm>
            <a:off x="1579825" y="3430027"/>
            <a:ext cx="9048973" cy="0"/>
          </a:xfrm>
          <a:prstGeom prst="line">
            <a:avLst/>
          </a:prstGeom>
          <a:noFill/>
          <a:ln w="28575">
            <a:solidFill>
              <a:srgbClr val="252323"/>
            </a:solidFill>
          </a:ln>
        </p:spPr>
        <p:style>
          <a:lnRef idx="2">
            <a:schemeClr val="accent1">
              <a:shade val="50000"/>
            </a:schemeClr>
          </a:lnRef>
          <a:fillRef idx="1">
            <a:schemeClr val="accent1"/>
          </a:fillRef>
          <a:effectRef idx="0">
            <a:schemeClr val="accent1"/>
          </a:effectRef>
          <a:fontRef idx="minor">
            <a:schemeClr val="lt1"/>
          </a:fontRef>
        </p:style>
      </p:cxnSp>
      <p:grpSp>
        <p:nvGrpSpPr>
          <p:cNvPr id="44" name="Group 43"/>
          <p:cNvGrpSpPr/>
          <p:nvPr/>
        </p:nvGrpSpPr>
        <p:grpSpPr>
          <a:xfrm>
            <a:off x="2047534" y="2995613"/>
            <a:ext cx="1007840" cy="868828"/>
            <a:chOff x="523534" y="2995613"/>
            <a:chExt cx="1007840" cy="868828"/>
          </a:xfrm>
        </p:grpSpPr>
        <p:sp>
          <p:nvSpPr>
            <p:cNvPr id="8" name="Hexagon 7"/>
            <p:cNvSpPr/>
            <p:nvPr/>
          </p:nvSpPr>
          <p:spPr>
            <a:xfrm>
              <a:off x="523534" y="2995613"/>
              <a:ext cx="1007840" cy="868828"/>
            </a:xfrm>
            <a:prstGeom prst="hexagon">
              <a:avLst/>
            </a:prstGeom>
            <a:solidFill>
              <a:srgbClr val="E2583D"/>
            </a:solidFill>
            <a:ln w="28575">
              <a:solidFill>
                <a:srgbClr val="D63E20"/>
              </a:solidFill>
            </a:ln>
            <a:effectLst>
              <a:outerShdw blurRad="50800" dist="114300" dir="27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Open Sans Light"/>
              </a:endParaRPr>
            </a:p>
          </p:txBody>
        </p:sp>
        <p:sp>
          <p:nvSpPr>
            <p:cNvPr id="13" name="Text Placeholder 2"/>
            <p:cNvSpPr txBox="1">
              <a:spLocks/>
            </p:cNvSpPr>
            <p:nvPr/>
          </p:nvSpPr>
          <p:spPr>
            <a:xfrm>
              <a:off x="746502" y="3320928"/>
              <a:ext cx="564048" cy="24929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sz="1800" b="1" dirty="0">
                  <a:solidFill>
                    <a:prstClr val="white"/>
                  </a:solidFill>
                  <a:latin typeface="Calibri"/>
                </a:rPr>
                <a:t>2014</a:t>
              </a:r>
              <a:endParaRPr lang="en-US" sz="1400" b="1" dirty="0">
                <a:solidFill>
                  <a:prstClr val="white"/>
                </a:solidFill>
                <a:latin typeface="Calibri"/>
              </a:endParaRPr>
            </a:p>
          </p:txBody>
        </p:sp>
      </p:grpSp>
      <p:grpSp>
        <p:nvGrpSpPr>
          <p:cNvPr id="45" name="Group 44"/>
          <p:cNvGrpSpPr/>
          <p:nvPr/>
        </p:nvGrpSpPr>
        <p:grpSpPr>
          <a:xfrm>
            <a:off x="3677596" y="2995613"/>
            <a:ext cx="1007840" cy="868828"/>
            <a:chOff x="2032062" y="2995613"/>
            <a:chExt cx="1007840" cy="868828"/>
          </a:xfrm>
        </p:grpSpPr>
        <p:sp>
          <p:nvSpPr>
            <p:cNvPr id="11" name="Hexagon 10"/>
            <p:cNvSpPr/>
            <p:nvPr/>
          </p:nvSpPr>
          <p:spPr>
            <a:xfrm>
              <a:off x="2032062" y="2995613"/>
              <a:ext cx="1007840" cy="868828"/>
            </a:xfrm>
            <a:prstGeom prst="hexagon">
              <a:avLst/>
            </a:prstGeom>
            <a:solidFill>
              <a:srgbClr val="78D2D2"/>
            </a:solidFill>
            <a:ln w="28575">
              <a:solidFill>
                <a:srgbClr val="4CC7C4"/>
              </a:solidFill>
            </a:ln>
            <a:effectLst>
              <a:outerShdw blurRad="50800" dist="114300" dir="27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Open Sans Light"/>
              </a:endParaRPr>
            </a:p>
          </p:txBody>
        </p:sp>
        <p:sp>
          <p:nvSpPr>
            <p:cNvPr id="14" name="Text Placeholder 2"/>
            <p:cNvSpPr txBox="1">
              <a:spLocks/>
            </p:cNvSpPr>
            <p:nvPr/>
          </p:nvSpPr>
          <p:spPr>
            <a:xfrm>
              <a:off x="2252887" y="3319019"/>
              <a:ext cx="576884" cy="24929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sz="1800" b="1" dirty="0">
                  <a:solidFill>
                    <a:schemeClr val="bg1"/>
                  </a:solidFill>
                  <a:latin typeface="Calibri"/>
                </a:rPr>
                <a:t>2015</a:t>
              </a:r>
              <a:endParaRPr lang="en-US" sz="1400" b="1" dirty="0">
                <a:solidFill>
                  <a:schemeClr val="bg1"/>
                </a:solidFill>
                <a:latin typeface="Calibri"/>
              </a:endParaRPr>
            </a:p>
          </p:txBody>
        </p:sp>
      </p:grpSp>
      <p:grpSp>
        <p:nvGrpSpPr>
          <p:cNvPr id="46" name="Group 45"/>
          <p:cNvGrpSpPr/>
          <p:nvPr/>
        </p:nvGrpSpPr>
        <p:grpSpPr>
          <a:xfrm>
            <a:off x="5307658" y="2995613"/>
            <a:ext cx="1007840" cy="868828"/>
            <a:chOff x="3563740" y="2995613"/>
            <a:chExt cx="1007840" cy="868828"/>
          </a:xfrm>
        </p:grpSpPr>
        <p:sp>
          <p:nvSpPr>
            <p:cNvPr id="12" name="Hexagon 11"/>
            <p:cNvSpPr/>
            <p:nvPr/>
          </p:nvSpPr>
          <p:spPr>
            <a:xfrm>
              <a:off x="3563740" y="2995613"/>
              <a:ext cx="1007840" cy="868828"/>
            </a:xfrm>
            <a:prstGeom prst="hexagon">
              <a:avLst/>
            </a:prstGeom>
            <a:solidFill>
              <a:schemeClr val="accent3">
                <a:lumMod val="40000"/>
                <a:lumOff val="60000"/>
              </a:schemeClr>
            </a:solidFill>
            <a:ln w="28575">
              <a:solidFill>
                <a:srgbClr val="252323"/>
              </a:solidFill>
            </a:ln>
            <a:effectLst>
              <a:outerShdw blurRad="50800" dist="114300" dir="27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black"/>
                </a:solidFill>
                <a:latin typeface="Open Sans Light"/>
              </a:endParaRPr>
            </a:p>
          </p:txBody>
        </p:sp>
        <p:sp>
          <p:nvSpPr>
            <p:cNvPr id="15" name="Text Placeholder 2"/>
            <p:cNvSpPr txBox="1">
              <a:spLocks/>
            </p:cNvSpPr>
            <p:nvPr/>
          </p:nvSpPr>
          <p:spPr>
            <a:xfrm>
              <a:off x="3796726" y="3319019"/>
              <a:ext cx="554030" cy="24929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sz="1800" b="1" dirty="0">
                  <a:solidFill>
                    <a:schemeClr val="bg1"/>
                  </a:solidFill>
                  <a:latin typeface="Calibri"/>
                </a:rPr>
                <a:t>2016</a:t>
              </a:r>
              <a:endParaRPr lang="en-US" sz="1400" b="1" dirty="0">
                <a:solidFill>
                  <a:schemeClr val="bg1"/>
                </a:solidFill>
                <a:latin typeface="Calibri"/>
              </a:endParaRPr>
            </a:p>
          </p:txBody>
        </p:sp>
      </p:grpSp>
      <p:grpSp>
        <p:nvGrpSpPr>
          <p:cNvPr id="47" name="Group 46"/>
          <p:cNvGrpSpPr/>
          <p:nvPr/>
        </p:nvGrpSpPr>
        <p:grpSpPr>
          <a:xfrm>
            <a:off x="6937720" y="2995613"/>
            <a:ext cx="1007840" cy="868828"/>
            <a:chOff x="5211161" y="2995613"/>
            <a:chExt cx="1007840" cy="868828"/>
          </a:xfrm>
        </p:grpSpPr>
        <p:sp>
          <p:nvSpPr>
            <p:cNvPr id="10" name="Hexagon 9"/>
            <p:cNvSpPr/>
            <p:nvPr/>
          </p:nvSpPr>
          <p:spPr>
            <a:xfrm>
              <a:off x="5211161" y="2995613"/>
              <a:ext cx="1007840" cy="868828"/>
            </a:xfrm>
            <a:prstGeom prst="hexagon">
              <a:avLst/>
            </a:prstGeom>
            <a:solidFill>
              <a:schemeClr val="accent3">
                <a:lumMod val="75000"/>
              </a:schemeClr>
            </a:solidFill>
            <a:ln w="28575">
              <a:solidFill>
                <a:schemeClr val="accent3">
                  <a:lumMod val="50000"/>
                </a:schemeClr>
              </a:solidFill>
            </a:ln>
            <a:effectLst>
              <a:outerShdw blurRad="50800" dist="114300" dir="27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Open Sans Light"/>
              </a:endParaRPr>
            </a:p>
          </p:txBody>
        </p:sp>
        <p:sp>
          <p:nvSpPr>
            <p:cNvPr id="16" name="Text Placeholder 2"/>
            <p:cNvSpPr txBox="1">
              <a:spLocks/>
            </p:cNvSpPr>
            <p:nvPr/>
          </p:nvSpPr>
          <p:spPr>
            <a:xfrm>
              <a:off x="5449156" y="3319019"/>
              <a:ext cx="541982" cy="24929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sz="1800" b="1" dirty="0">
                  <a:solidFill>
                    <a:prstClr val="white"/>
                  </a:solidFill>
                  <a:latin typeface="Calibri"/>
                </a:rPr>
                <a:t>2017</a:t>
              </a:r>
              <a:endParaRPr lang="en-US" sz="1400" b="1" dirty="0">
                <a:solidFill>
                  <a:prstClr val="white"/>
                </a:solidFill>
                <a:latin typeface="Calibri"/>
              </a:endParaRPr>
            </a:p>
          </p:txBody>
        </p:sp>
      </p:grpSp>
      <p:grpSp>
        <p:nvGrpSpPr>
          <p:cNvPr id="48" name="Group 47"/>
          <p:cNvGrpSpPr/>
          <p:nvPr/>
        </p:nvGrpSpPr>
        <p:grpSpPr>
          <a:xfrm>
            <a:off x="8567780" y="2995613"/>
            <a:ext cx="1007840" cy="868828"/>
            <a:chOff x="7043780" y="2995613"/>
            <a:chExt cx="1007840" cy="868828"/>
          </a:xfrm>
        </p:grpSpPr>
        <p:sp>
          <p:nvSpPr>
            <p:cNvPr id="9" name="Hexagon 8"/>
            <p:cNvSpPr/>
            <p:nvPr/>
          </p:nvSpPr>
          <p:spPr>
            <a:xfrm>
              <a:off x="7043780" y="2995613"/>
              <a:ext cx="1007840" cy="868828"/>
            </a:xfrm>
            <a:prstGeom prst="hexagon">
              <a:avLst/>
            </a:prstGeom>
            <a:solidFill>
              <a:schemeClr val="tx2"/>
            </a:solidFill>
            <a:ln w="28575">
              <a:solidFill>
                <a:schemeClr val="tx2"/>
              </a:solidFill>
            </a:ln>
            <a:effectLst>
              <a:outerShdw blurRad="50800" dist="114300" dir="27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Open Sans Light"/>
              </a:endParaRPr>
            </a:p>
          </p:txBody>
        </p:sp>
        <p:sp>
          <p:nvSpPr>
            <p:cNvPr id="17" name="Text Placeholder 2"/>
            <p:cNvSpPr txBox="1">
              <a:spLocks/>
            </p:cNvSpPr>
            <p:nvPr/>
          </p:nvSpPr>
          <p:spPr>
            <a:xfrm>
              <a:off x="7193133" y="3320928"/>
              <a:ext cx="738630" cy="24929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sz="1800" b="1" dirty="0">
                  <a:solidFill>
                    <a:prstClr val="white"/>
                  </a:solidFill>
                  <a:latin typeface="Calibri"/>
                </a:rPr>
                <a:t>2017</a:t>
              </a:r>
              <a:endParaRPr lang="en-US" sz="1400" b="1" dirty="0">
                <a:solidFill>
                  <a:prstClr val="white"/>
                </a:solidFill>
                <a:latin typeface="Calibri"/>
              </a:endParaRPr>
            </a:p>
          </p:txBody>
        </p:sp>
      </p:grpSp>
      <p:sp>
        <p:nvSpPr>
          <p:cNvPr id="18" name="Text Placeholder 2"/>
          <p:cNvSpPr txBox="1">
            <a:spLocks/>
          </p:cNvSpPr>
          <p:nvPr/>
        </p:nvSpPr>
        <p:spPr>
          <a:xfrm>
            <a:off x="1760531" y="4687237"/>
            <a:ext cx="2137890" cy="1221873"/>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dirty="0"/>
              <a:t>3 Part Diagnostic Assessment</a:t>
            </a:r>
            <a:endParaRPr lang="en-US" sz="1600" dirty="0"/>
          </a:p>
          <a:p>
            <a:pPr lvl="1"/>
            <a:r>
              <a:rPr lang="en-US" dirty="0"/>
              <a:t>Common Cause Analysis</a:t>
            </a:r>
          </a:p>
          <a:p>
            <a:pPr lvl="1"/>
            <a:r>
              <a:rPr lang="en-US" dirty="0"/>
              <a:t>Safety Governance Assessment</a:t>
            </a:r>
            <a:endParaRPr lang="en-US" sz="1600" dirty="0"/>
          </a:p>
          <a:p>
            <a:pPr lvl="1"/>
            <a:r>
              <a:rPr lang="en-US" dirty="0"/>
              <a:t>Safety Culture Survey</a:t>
            </a:r>
            <a:endParaRPr lang="en-US" sz="1600" dirty="0"/>
          </a:p>
          <a:p>
            <a:pPr lvl="0"/>
            <a:r>
              <a:rPr lang="en-US" dirty="0"/>
              <a:t>Establish SSER and harm classification of events </a:t>
            </a:r>
            <a:endParaRPr lang="en-US" sz="1600" dirty="0"/>
          </a:p>
        </p:txBody>
      </p:sp>
      <p:sp>
        <p:nvSpPr>
          <p:cNvPr id="19" name="Rectangle 18"/>
          <p:cNvSpPr/>
          <p:nvPr/>
        </p:nvSpPr>
        <p:spPr>
          <a:xfrm>
            <a:off x="1729953" y="4278788"/>
            <a:ext cx="1941819" cy="276536"/>
          </a:xfrm>
          <a:prstGeom prst="rect">
            <a:avLst/>
          </a:prstGeom>
          <a:solidFill>
            <a:srgbClr val="E2583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Open Sans Light"/>
            </a:endParaRPr>
          </a:p>
        </p:txBody>
      </p:sp>
      <p:sp>
        <p:nvSpPr>
          <p:cNvPr id="20" name="Text Placeholder 2"/>
          <p:cNvSpPr txBox="1">
            <a:spLocks/>
          </p:cNvSpPr>
          <p:nvPr/>
        </p:nvSpPr>
        <p:spPr>
          <a:xfrm>
            <a:off x="2018819" y="4320625"/>
            <a:ext cx="1658777" cy="19389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1400" b="1" dirty="0">
                <a:solidFill>
                  <a:prstClr val="white"/>
                </a:solidFill>
                <a:latin typeface="Calibri"/>
              </a:rPr>
              <a:t>HPI assessment</a:t>
            </a:r>
          </a:p>
        </p:txBody>
      </p:sp>
      <p:cxnSp>
        <p:nvCxnSpPr>
          <p:cNvPr id="21" name="Straight Connector 20"/>
          <p:cNvCxnSpPr/>
          <p:nvPr/>
        </p:nvCxnSpPr>
        <p:spPr>
          <a:xfrm>
            <a:off x="2551454" y="3864441"/>
            <a:ext cx="0" cy="397436"/>
          </a:xfrm>
          <a:prstGeom prst="line">
            <a:avLst/>
          </a:prstGeom>
          <a:noFill/>
          <a:ln w="6350" cap="flat">
            <a:solidFill>
              <a:srgbClr val="D63E20"/>
            </a:solidFill>
            <a:prstDash val="solid"/>
            <a:miter lim="800000"/>
            <a:headEnd/>
            <a:tailEnd/>
          </a:ln>
          <a:extLst>
            <a:ext uri="{909E8E84-426E-40DD-AFC4-6F175D3DCCD1}">
              <a14:hiddenFill xmlns:a14="http://schemas.microsoft.com/office/drawing/2010/main">
                <a:solidFill>
                  <a:srgbClr val="FFFFFF"/>
                </a:solidFill>
              </a14:hiddenFill>
            </a:ext>
          </a:extLst>
        </p:spPr>
      </p:cxnSp>
      <p:sp>
        <p:nvSpPr>
          <p:cNvPr id="38" name="Text Placeholder 2"/>
          <p:cNvSpPr txBox="1">
            <a:spLocks/>
          </p:cNvSpPr>
          <p:nvPr/>
        </p:nvSpPr>
        <p:spPr>
          <a:xfrm>
            <a:off x="4728367" y="4512241"/>
            <a:ext cx="3260124" cy="1369606"/>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dirty="0"/>
              <a:t> </a:t>
            </a:r>
          </a:p>
          <a:p>
            <a:pPr lvl="1">
              <a:lnSpc>
                <a:spcPct val="100000"/>
              </a:lnSpc>
              <a:spcBef>
                <a:spcPts val="0"/>
              </a:spcBef>
            </a:pPr>
            <a:r>
              <a:rPr lang="en-US" sz="1000" dirty="0"/>
              <a:t>Trained 22,000+ Employees</a:t>
            </a:r>
          </a:p>
          <a:p>
            <a:pPr lvl="0">
              <a:lnSpc>
                <a:spcPct val="100000"/>
              </a:lnSpc>
              <a:spcBef>
                <a:spcPts val="0"/>
              </a:spcBef>
            </a:pPr>
            <a:r>
              <a:rPr lang="en-US" sz="1000" dirty="0"/>
              <a:t>EPT Reliability Lab Part 1: “I Make Reliability A Reality”</a:t>
            </a:r>
          </a:p>
          <a:p>
            <a:pPr lvl="0">
              <a:lnSpc>
                <a:spcPct val="100000"/>
              </a:lnSpc>
              <a:spcBef>
                <a:spcPts val="0"/>
              </a:spcBef>
            </a:pPr>
            <a:r>
              <a:rPr lang="en-US" sz="1000" dirty="0"/>
              <a:t>EPT Lab Part 2: “I Make Reliability A Reality”</a:t>
            </a:r>
          </a:p>
          <a:p>
            <a:pPr lvl="0">
              <a:lnSpc>
                <a:spcPct val="100000"/>
              </a:lnSpc>
              <a:spcBef>
                <a:spcPts val="0"/>
              </a:spcBef>
            </a:pPr>
            <a:r>
              <a:rPr lang="en-US" sz="1000" dirty="0"/>
              <a:t>Physician Training with CME: Texas Health  EPT Reliability Lab</a:t>
            </a:r>
          </a:p>
          <a:p>
            <a:pPr lvl="1">
              <a:lnSpc>
                <a:spcPct val="100000"/>
              </a:lnSpc>
              <a:spcBef>
                <a:spcPts val="0"/>
              </a:spcBef>
            </a:pPr>
            <a:r>
              <a:rPr lang="en-US" sz="1000" dirty="0"/>
              <a:t>2800 physicians trained (rate continues to increase with ongoing training) </a:t>
            </a:r>
          </a:p>
          <a:p>
            <a:pPr lvl="0">
              <a:lnSpc>
                <a:spcPct val="100000"/>
              </a:lnSpc>
              <a:spcBef>
                <a:spcPts val="0"/>
              </a:spcBef>
            </a:pPr>
            <a:r>
              <a:rPr lang="en-US" sz="1000" dirty="0"/>
              <a:t>Culpability Evaluation Tool Evaluation (Safe Choices vs. PMDG)</a:t>
            </a:r>
          </a:p>
          <a:p>
            <a:pPr lvl="0">
              <a:lnSpc>
                <a:spcPct val="100000"/>
              </a:lnSpc>
              <a:spcBef>
                <a:spcPts val="0"/>
              </a:spcBef>
            </a:pPr>
            <a:r>
              <a:rPr lang="en-US" sz="1000" dirty="0"/>
              <a:t>2016 KPI: High Reliability Training</a:t>
            </a:r>
          </a:p>
        </p:txBody>
      </p:sp>
      <p:sp>
        <p:nvSpPr>
          <p:cNvPr id="39" name="Rectangle 38"/>
          <p:cNvSpPr/>
          <p:nvPr/>
        </p:nvSpPr>
        <p:spPr>
          <a:xfrm>
            <a:off x="4913630" y="4249785"/>
            <a:ext cx="1941819" cy="276536"/>
          </a:xfrm>
          <a:prstGeom prst="rect">
            <a:avLst/>
          </a:prstGeom>
          <a:solidFill>
            <a:schemeClr val="accent3">
              <a:lumMod val="40000"/>
              <a:lumOff val="6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black"/>
              </a:solidFill>
              <a:latin typeface="Open Sans Light"/>
            </a:endParaRPr>
          </a:p>
        </p:txBody>
      </p:sp>
      <p:sp>
        <p:nvSpPr>
          <p:cNvPr id="40" name="Text Placeholder 2"/>
          <p:cNvSpPr txBox="1">
            <a:spLocks/>
          </p:cNvSpPr>
          <p:nvPr/>
        </p:nvSpPr>
        <p:spPr>
          <a:xfrm>
            <a:off x="4965047" y="4301147"/>
            <a:ext cx="1842774" cy="19389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sz="1400" b="1" dirty="0">
                <a:solidFill>
                  <a:prstClr val="black"/>
                </a:solidFill>
                <a:latin typeface="Calibri"/>
              </a:rPr>
              <a:t>Staff Training</a:t>
            </a:r>
          </a:p>
        </p:txBody>
      </p:sp>
      <p:cxnSp>
        <p:nvCxnSpPr>
          <p:cNvPr id="23" name="Straight Connector 22"/>
          <p:cNvCxnSpPr/>
          <p:nvPr/>
        </p:nvCxnSpPr>
        <p:spPr>
          <a:xfrm>
            <a:off x="5791685" y="3864441"/>
            <a:ext cx="0" cy="397436"/>
          </a:xfrm>
          <a:prstGeom prst="line">
            <a:avLst/>
          </a:prstGeom>
          <a:noFill/>
          <a:ln w="6350" cap="flat">
            <a:solidFill>
              <a:srgbClr val="252323"/>
            </a:solidFill>
            <a:prstDash val="solid"/>
            <a:miter lim="800000"/>
            <a:headEnd/>
            <a:tailEnd/>
          </a:ln>
          <a:extLst>
            <a:ext uri="{909E8E84-426E-40DD-AFC4-6F175D3DCCD1}">
              <a14:hiddenFill xmlns:a14="http://schemas.microsoft.com/office/drawing/2010/main">
                <a:solidFill>
                  <a:srgbClr val="FFFFFF"/>
                </a:solidFill>
              </a14:hiddenFill>
            </a:ext>
          </a:extLst>
        </p:spPr>
      </p:cxnSp>
      <p:sp>
        <p:nvSpPr>
          <p:cNvPr id="24" name="Text Placeholder 2"/>
          <p:cNvSpPr txBox="1">
            <a:spLocks/>
          </p:cNvSpPr>
          <p:nvPr/>
        </p:nvSpPr>
        <p:spPr>
          <a:xfrm>
            <a:off x="8416400" y="4700692"/>
            <a:ext cx="1941818" cy="1015663"/>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0" indent="-171450">
              <a:lnSpc>
                <a:spcPct val="100000"/>
              </a:lnSpc>
              <a:spcBef>
                <a:spcPts val="0"/>
              </a:spcBef>
              <a:buFont typeface="Arial" panose="020B0604020202020204" pitchFamily="34" charset="0"/>
              <a:buChar char="•"/>
            </a:pPr>
            <a:r>
              <a:rPr lang="en-US" dirty="0"/>
              <a:t>AHRQ Survey on Patient Safety</a:t>
            </a:r>
          </a:p>
          <a:p>
            <a:pPr marL="171450" lvl="0" indent="-171450">
              <a:lnSpc>
                <a:spcPct val="100000"/>
              </a:lnSpc>
              <a:spcBef>
                <a:spcPts val="0"/>
              </a:spcBef>
              <a:buFont typeface="Arial" panose="020B0604020202020204" pitchFamily="34" charset="0"/>
              <a:buChar char="•"/>
            </a:pPr>
            <a:r>
              <a:rPr lang="en-US" dirty="0"/>
              <a:t>Reliability Coach Training: Reliability Coach Skill Building- “Coaching to Zero”</a:t>
            </a:r>
          </a:p>
          <a:p>
            <a:pPr marL="171450" lvl="0" indent="-171450">
              <a:lnSpc>
                <a:spcPct val="100000"/>
              </a:lnSpc>
              <a:spcBef>
                <a:spcPts val="0"/>
              </a:spcBef>
              <a:buFont typeface="Arial" panose="020B0604020202020204" pitchFamily="34" charset="0"/>
              <a:buChar char="•"/>
            </a:pPr>
            <a:r>
              <a:rPr lang="en-US" dirty="0"/>
              <a:t>HRO Game Day Video</a:t>
            </a:r>
          </a:p>
          <a:p>
            <a:pPr marL="171450" lvl="0" indent="-171450">
              <a:lnSpc>
                <a:spcPct val="100000"/>
              </a:lnSpc>
              <a:spcBef>
                <a:spcPts val="0"/>
              </a:spcBef>
              <a:buFont typeface="Arial" panose="020B0604020202020204" pitchFamily="34" charset="0"/>
              <a:buChar char="•"/>
            </a:pPr>
            <a:r>
              <a:rPr lang="en-US" dirty="0"/>
              <a:t>Cause Analysis Training</a:t>
            </a:r>
          </a:p>
        </p:txBody>
      </p:sp>
      <p:sp>
        <p:nvSpPr>
          <p:cNvPr id="25" name="Rectangle 24"/>
          <p:cNvSpPr/>
          <p:nvPr/>
        </p:nvSpPr>
        <p:spPr>
          <a:xfrm>
            <a:off x="8261167" y="4095123"/>
            <a:ext cx="2097051" cy="528691"/>
          </a:xfrm>
          <a:prstGeom prst="rect">
            <a:avLst/>
          </a:prstGeom>
          <a:solidFill>
            <a:schemeClr val="tx2"/>
          </a:solidFill>
          <a:ln>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Open Sans Light"/>
            </a:endParaRPr>
          </a:p>
        </p:txBody>
      </p:sp>
      <p:sp>
        <p:nvSpPr>
          <p:cNvPr id="26" name="Text Placeholder 2"/>
          <p:cNvSpPr txBox="1">
            <a:spLocks/>
          </p:cNvSpPr>
          <p:nvPr/>
        </p:nvSpPr>
        <p:spPr>
          <a:xfrm>
            <a:off x="8472009" y="4204197"/>
            <a:ext cx="1675365" cy="387798"/>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sz="1400" b="1" dirty="0">
                <a:solidFill>
                  <a:prstClr val="white"/>
                </a:solidFill>
                <a:latin typeface="Calibri"/>
              </a:rPr>
              <a:t>Sustainment/ Reliability Coaching</a:t>
            </a:r>
          </a:p>
        </p:txBody>
      </p:sp>
      <p:cxnSp>
        <p:nvCxnSpPr>
          <p:cNvPr id="27" name="Straight Connector 26"/>
          <p:cNvCxnSpPr/>
          <p:nvPr/>
        </p:nvCxnSpPr>
        <p:spPr>
          <a:xfrm>
            <a:off x="9071700" y="3864441"/>
            <a:ext cx="0" cy="397436"/>
          </a:xfrm>
          <a:prstGeom prst="line">
            <a:avLst/>
          </a:prstGeom>
          <a:noFill/>
          <a:ln w="63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28" name="Straight Connector 27"/>
          <p:cNvCxnSpPr/>
          <p:nvPr/>
        </p:nvCxnSpPr>
        <p:spPr>
          <a:xfrm>
            <a:off x="4183803" y="2598177"/>
            <a:ext cx="0" cy="397436"/>
          </a:xfrm>
          <a:prstGeom prst="line">
            <a:avLst/>
          </a:prstGeom>
          <a:noFill/>
          <a:ln w="6350" cap="flat">
            <a:solidFill>
              <a:srgbClr val="4CC7C4"/>
            </a:solidFill>
            <a:prstDash val="solid"/>
            <a:miter lim="800000"/>
            <a:headEnd/>
            <a:tailEnd/>
          </a:ln>
          <a:extLst>
            <a:ext uri="{909E8E84-426E-40DD-AFC4-6F175D3DCCD1}">
              <a14:hiddenFill xmlns:a14="http://schemas.microsoft.com/office/drawing/2010/main">
                <a:solidFill>
                  <a:srgbClr val="FFFFFF"/>
                </a:solidFill>
              </a14:hiddenFill>
            </a:ext>
          </a:extLst>
        </p:spPr>
      </p:cxnSp>
      <p:sp>
        <p:nvSpPr>
          <p:cNvPr id="35" name="Text Placeholder 2"/>
          <p:cNvSpPr txBox="1">
            <a:spLocks/>
          </p:cNvSpPr>
          <p:nvPr/>
        </p:nvSpPr>
        <p:spPr>
          <a:xfrm>
            <a:off x="2873084" y="1168167"/>
            <a:ext cx="3183056" cy="1015663"/>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en-US" dirty="0"/>
              <a:t>Leader Training: Making Reliability a Reality: Leadership Methods for High Reliability</a:t>
            </a:r>
          </a:p>
          <a:p>
            <a:pPr lvl="0">
              <a:lnSpc>
                <a:spcPct val="100000"/>
              </a:lnSpc>
              <a:spcBef>
                <a:spcPts val="0"/>
              </a:spcBef>
            </a:pPr>
            <a:r>
              <a:rPr lang="en-US" dirty="0"/>
              <a:t>Module 1: High Reliability Principles and Core Leader Strategies </a:t>
            </a:r>
          </a:p>
          <a:p>
            <a:pPr lvl="0">
              <a:lnSpc>
                <a:spcPct val="100000"/>
              </a:lnSpc>
              <a:spcBef>
                <a:spcPts val="0"/>
              </a:spcBef>
            </a:pPr>
            <a:r>
              <a:rPr lang="en-US" dirty="0"/>
              <a:t>Module 2: Building and Reinforcing Accountability</a:t>
            </a:r>
          </a:p>
          <a:p>
            <a:pPr lvl="0">
              <a:lnSpc>
                <a:spcPct val="100000"/>
              </a:lnSpc>
              <a:spcBef>
                <a:spcPts val="0"/>
              </a:spcBef>
            </a:pPr>
            <a:r>
              <a:rPr lang="en-US" dirty="0"/>
              <a:t>Module 3: Safety Strategies and Error Prevention Tools</a:t>
            </a:r>
          </a:p>
        </p:txBody>
      </p:sp>
      <p:sp>
        <p:nvSpPr>
          <p:cNvPr id="36" name="Rectangle 35"/>
          <p:cNvSpPr/>
          <p:nvPr/>
        </p:nvSpPr>
        <p:spPr>
          <a:xfrm>
            <a:off x="3303052" y="2291601"/>
            <a:ext cx="1941819" cy="276536"/>
          </a:xfrm>
          <a:prstGeom prst="rect">
            <a:avLst/>
          </a:prstGeom>
          <a:solidFill>
            <a:srgbClr val="78D2D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Open Sans Light"/>
            </a:endParaRPr>
          </a:p>
        </p:txBody>
      </p:sp>
      <p:sp>
        <p:nvSpPr>
          <p:cNvPr id="37" name="Text Placeholder 2"/>
          <p:cNvSpPr txBox="1">
            <a:spLocks/>
          </p:cNvSpPr>
          <p:nvPr/>
        </p:nvSpPr>
        <p:spPr>
          <a:xfrm>
            <a:off x="3373519" y="2333438"/>
            <a:ext cx="1842774" cy="19389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sz="1400" b="1" dirty="0">
                <a:solidFill>
                  <a:prstClr val="black">
                    <a:lumMod val="75000"/>
                    <a:lumOff val="25000"/>
                  </a:prstClr>
                </a:solidFill>
                <a:latin typeface="Calibri"/>
              </a:rPr>
              <a:t>Leadership Training</a:t>
            </a:r>
          </a:p>
        </p:txBody>
      </p:sp>
      <p:cxnSp>
        <p:nvCxnSpPr>
          <p:cNvPr id="30" name="Straight Connector 29"/>
          <p:cNvCxnSpPr/>
          <p:nvPr/>
        </p:nvCxnSpPr>
        <p:spPr>
          <a:xfrm>
            <a:off x="7420056" y="2598177"/>
            <a:ext cx="0" cy="397436"/>
          </a:xfrm>
          <a:prstGeom prst="line">
            <a:avLst/>
          </a:prstGeom>
          <a:noFill/>
          <a:ln w="6350" cap="flat">
            <a:solidFill>
              <a:schemeClr val="accent3">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cxnSp>
      <p:sp>
        <p:nvSpPr>
          <p:cNvPr id="32" name="Text Placeholder 2"/>
          <p:cNvSpPr txBox="1">
            <a:spLocks/>
          </p:cNvSpPr>
          <p:nvPr/>
        </p:nvSpPr>
        <p:spPr>
          <a:xfrm>
            <a:off x="6315498" y="1419858"/>
            <a:ext cx="3284276" cy="846386"/>
          </a:xfrm>
          <a:prstGeom prst="rect">
            <a:avLst/>
          </a:prstGeom>
          <a:solidFill>
            <a:schemeClr val="bg1"/>
          </a:solidFill>
          <a:ln>
            <a:noFill/>
          </a:ln>
        </p:spPr>
        <p:txBody>
          <a:bodyPr vert="horz" wrap="square" lIns="0" tIns="0" rIns="0" bIns="0" rtlCol="0">
            <a:sp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lvl="0" indent="-171450">
              <a:lnSpc>
                <a:spcPct val="100000"/>
              </a:lnSpc>
              <a:spcBef>
                <a:spcPts val="0"/>
              </a:spcBef>
              <a:buFont typeface="Arial" panose="020B0604020202020204" pitchFamily="34" charset="0"/>
              <a:buChar char="•"/>
            </a:pPr>
            <a:r>
              <a:rPr lang="en-US" dirty="0"/>
              <a:t>Implementation Reliability Learning Tool (</a:t>
            </a:r>
            <a:r>
              <a:rPr lang="en-US" dirty="0" err="1"/>
              <a:t>RLt</a:t>
            </a:r>
            <a:r>
              <a:rPr lang="en-US" dirty="0"/>
              <a:t>)</a:t>
            </a:r>
          </a:p>
          <a:p>
            <a:pPr marL="171450" lvl="0" indent="-171450">
              <a:lnSpc>
                <a:spcPct val="100000"/>
              </a:lnSpc>
              <a:spcBef>
                <a:spcPts val="0"/>
              </a:spcBef>
              <a:buFont typeface="Arial" panose="020B0604020202020204" pitchFamily="34" charset="0"/>
              <a:buChar char="•"/>
            </a:pPr>
            <a:r>
              <a:rPr lang="en-US" dirty="0"/>
              <a:t>Training of all staff and Leadership based on role </a:t>
            </a:r>
          </a:p>
          <a:p>
            <a:pPr marL="171450" lvl="0" indent="-171450">
              <a:lnSpc>
                <a:spcPct val="100000"/>
              </a:lnSpc>
              <a:spcBef>
                <a:spcPts val="0"/>
              </a:spcBef>
              <a:buFont typeface="Arial" panose="020B0604020202020204" pitchFamily="34" charset="0"/>
              <a:buChar char="•"/>
            </a:pPr>
            <a:r>
              <a:rPr lang="en-US" dirty="0"/>
              <a:t>Execution of Performance Management Guide</a:t>
            </a:r>
          </a:p>
          <a:p>
            <a:pPr marL="171450" lvl="0" indent="-171450">
              <a:lnSpc>
                <a:spcPct val="100000"/>
              </a:lnSpc>
              <a:spcBef>
                <a:spcPts val="0"/>
              </a:spcBef>
              <a:buFont typeface="Arial" panose="020B0604020202020204" pitchFamily="34" charset="0"/>
              <a:buChar char="•"/>
            </a:pPr>
            <a:r>
              <a:rPr lang="en-US" dirty="0"/>
              <a:t>6 Step Safety Event Review Process</a:t>
            </a:r>
          </a:p>
          <a:p>
            <a:pPr marL="171450" lvl="0" indent="-171450">
              <a:lnSpc>
                <a:spcPct val="100000"/>
              </a:lnSpc>
              <a:spcBef>
                <a:spcPts val="0"/>
              </a:spcBef>
              <a:buFont typeface="Arial" panose="020B0604020202020204" pitchFamily="34" charset="0"/>
              <a:buChar char="•"/>
            </a:pPr>
            <a:r>
              <a:rPr lang="en-US" dirty="0">
                <a:solidFill>
                  <a:srgbClr val="FF0000"/>
                </a:solidFill>
              </a:rPr>
              <a:t>Promise Training and Leadership Behaviors</a:t>
            </a:r>
            <a:r>
              <a:rPr lang="en-US" dirty="0"/>
              <a:t> </a:t>
            </a:r>
          </a:p>
        </p:txBody>
      </p:sp>
      <p:sp>
        <p:nvSpPr>
          <p:cNvPr id="33" name="Rectangle 32"/>
          <p:cNvSpPr/>
          <p:nvPr/>
        </p:nvSpPr>
        <p:spPr>
          <a:xfrm>
            <a:off x="6603160" y="2361809"/>
            <a:ext cx="1941819" cy="276536"/>
          </a:xfrm>
          <a:prstGeom prst="rect">
            <a:avLst/>
          </a:prstGeom>
          <a:solidFill>
            <a:schemeClr val="accent3">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lang="en-US">
              <a:solidFill>
                <a:prstClr val="white"/>
              </a:solidFill>
              <a:latin typeface="Open Sans Light"/>
            </a:endParaRPr>
          </a:p>
        </p:txBody>
      </p:sp>
      <p:sp>
        <p:nvSpPr>
          <p:cNvPr id="34" name="Text Placeholder 2"/>
          <p:cNvSpPr txBox="1">
            <a:spLocks/>
          </p:cNvSpPr>
          <p:nvPr/>
        </p:nvSpPr>
        <p:spPr>
          <a:xfrm>
            <a:off x="6652682" y="2413702"/>
            <a:ext cx="1842774" cy="193899"/>
          </a:xfrm>
          <a:prstGeom prst="rect">
            <a:avLst/>
          </a:prstGeom>
          <a:noFill/>
          <a:ln>
            <a:noFill/>
          </a:ln>
        </p:spPr>
        <p:txBody>
          <a:bodyPr vert="horz" wrap="square" lIns="0" tIns="0" rIns="0" bIns="0" rtlCol="0">
            <a:sp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1400" b="1" dirty="0">
                <a:solidFill>
                  <a:prstClr val="white"/>
                </a:solidFill>
                <a:latin typeface="Calibri"/>
              </a:rPr>
              <a:t>Reliability Learning tool</a:t>
            </a:r>
          </a:p>
        </p:txBody>
      </p:sp>
      <p:grpSp>
        <p:nvGrpSpPr>
          <p:cNvPr id="41" name="Group 40"/>
          <p:cNvGrpSpPr/>
          <p:nvPr/>
        </p:nvGrpSpPr>
        <p:grpSpPr>
          <a:xfrm>
            <a:off x="10314725" y="2995613"/>
            <a:ext cx="1007840" cy="868828"/>
            <a:chOff x="7043780" y="2995613"/>
            <a:chExt cx="1007840" cy="868828"/>
          </a:xfrm>
        </p:grpSpPr>
        <p:sp>
          <p:nvSpPr>
            <p:cNvPr id="42" name="Hexagon 41"/>
            <p:cNvSpPr/>
            <p:nvPr/>
          </p:nvSpPr>
          <p:spPr>
            <a:xfrm>
              <a:off x="7043780" y="2995613"/>
              <a:ext cx="1007840" cy="868828"/>
            </a:xfrm>
            <a:prstGeom prst="hexagon">
              <a:avLst/>
            </a:prstGeom>
            <a:solidFill>
              <a:schemeClr val="accent4">
                <a:lumMod val="60000"/>
                <a:lumOff val="40000"/>
              </a:schemeClr>
            </a:solidFill>
            <a:ln w="28575">
              <a:solidFill>
                <a:schemeClr val="tx2"/>
              </a:solidFill>
            </a:ln>
            <a:effectLst>
              <a:outerShdw blurRad="50800" dist="114300" dir="27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Open Sans Light"/>
              </a:endParaRPr>
            </a:p>
          </p:txBody>
        </p:sp>
        <p:sp>
          <p:nvSpPr>
            <p:cNvPr id="43" name="Text Placeholder 2"/>
            <p:cNvSpPr txBox="1">
              <a:spLocks/>
            </p:cNvSpPr>
            <p:nvPr/>
          </p:nvSpPr>
          <p:spPr>
            <a:xfrm>
              <a:off x="7193133" y="3320928"/>
              <a:ext cx="738630" cy="249299"/>
            </a:xfrm>
            <a:prstGeom prst="rect">
              <a:avLst/>
            </a:prstGeom>
          </p:spPr>
          <p:txBody>
            <a:bodyPr vert="horz" wrap="square" lIns="0" tIns="0" rIns="0" bIns="0" rtlCol="0">
              <a:spAutoFit/>
            </a:bodyPr>
            <a:lstStyle>
              <a:lvl1pPr marL="0" indent="0" algn="l" defTabSz="914400" rtl="0" eaLnBrk="1" latinLnBrk="0" hangingPunct="1">
                <a:lnSpc>
                  <a:spcPct val="90000"/>
                </a:lnSpc>
                <a:spcBef>
                  <a:spcPts val="600"/>
                </a:spcBef>
                <a:buFont typeface="Arial" panose="020B0604020202020204" pitchFamily="34" charset="0"/>
                <a:buNone/>
                <a:defRPr sz="1100" kern="1200">
                  <a:solidFill>
                    <a:schemeClr val="tx1"/>
                  </a:solidFill>
                  <a:latin typeface="+mn-lt"/>
                  <a:ea typeface="+mn-ea"/>
                  <a:cs typeface="+mn-cs"/>
                </a:defRPr>
              </a:lvl1pPr>
              <a:lvl2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2pPr>
              <a:lvl3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3pPr>
              <a:lvl4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4pPr>
              <a:lvl5pPr marL="234000" indent="-234000" algn="l" defTabSz="914400" rtl="0" eaLnBrk="1" latinLnBrk="0" hangingPunct="1">
                <a:lnSpc>
                  <a:spcPct val="90000"/>
                </a:lnSpc>
                <a:spcBef>
                  <a:spcPts val="6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defRPr/>
              </a:pPr>
              <a:r>
                <a:rPr lang="en-US" sz="1800" b="1" dirty="0">
                  <a:solidFill>
                    <a:prstClr val="white"/>
                  </a:solidFill>
                  <a:latin typeface="Calibri"/>
                </a:rPr>
                <a:t>2018+</a:t>
              </a:r>
              <a:endParaRPr lang="en-US" sz="1400" b="1" dirty="0">
                <a:solidFill>
                  <a:prstClr val="white"/>
                </a:solidFill>
                <a:latin typeface="Calibri"/>
              </a:endParaRPr>
            </a:p>
          </p:txBody>
        </p:sp>
      </p:grpSp>
      <p:sp>
        <p:nvSpPr>
          <p:cNvPr id="3" name="TextBox 2"/>
          <p:cNvSpPr txBox="1"/>
          <p:nvPr/>
        </p:nvSpPr>
        <p:spPr>
          <a:xfrm>
            <a:off x="9927185" y="2256464"/>
            <a:ext cx="1854046" cy="523220"/>
          </a:xfrm>
          <a:prstGeom prst="rect">
            <a:avLst/>
          </a:prstGeom>
          <a:solidFill>
            <a:schemeClr val="accent4">
              <a:lumMod val="40000"/>
              <a:lumOff val="60000"/>
            </a:schemeClr>
          </a:solidFill>
          <a:ln>
            <a:solidFill>
              <a:schemeClr val="accent4">
                <a:lumMod val="60000"/>
                <a:lumOff val="40000"/>
              </a:schemeClr>
            </a:solidFill>
          </a:ln>
        </p:spPr>
        <p:txBody>
          <a:bodyPr wrap="square" rtlCol="0">
            <a:spAutoFit/>
          </a:bodyPr>
          <a:lstStyle/>
          <a:p>
            <a:r>
              <a:rPr lang="en-US" sz="1400" dirty="0">
                <a:latin typeface="+mj-lt"/>
              </a:rPr>
              <a:t>RISI Tool/ Dept. Safety Briefing</a:t>
            </a:r>
          </a:p>
        </p:txBody>
      </p:sp>
      <p:sp>
        <p:nvSpPr>
          <p:cNvPr id="4" name="TextBox 3"/>
          <p:cNvSpPr txBox="1"/>
          <p:nvPr/>
        </p:nvSpPr>
        <p:spPr>
          <a:xfrm>
            <a:off x="9575620" y="1419858"/>
            <a:ext cx="2514780" cy="707886"/>
          </a:xfrm>
          <a:prstGeom prst="rect">
            <a:avLst/>
          </a:prstGeom>
          <a:noFill/>
        </p:spPr>
        <p:txBody>
          <a:bodyPr wrap="square" rtlCol="0">
            <a:spAutoFit/>
          </a:bodyPr>
          <a:lstStyle/>
          <a:p>
            <a:pPr marL="171450" indent="-171450">
              <a:buFont typeface="Arial" panose="020B0604020202020204" pitchFamily="34" charset="0"/>
              <a:buChar char="•"/>
            </a:pPr>
            <a:r>
              <a:rPr lang="en-US" sz="1000" dirty="0"/>
              <a:t>Implementation RISI Tool</a:t>
            </a:r>
          </a:p>
          <a:p>
            <a:pPr marL="171450" indent="-171450">
              <a:buFont typeface="Arial" panose="020B0604020202020204" pitchFamily="34" charset="0"/>
              <a:buChar char="•"/>
            </a:pPr>
            <a:r>
              <a:rPr lang="en-US" sz="1000" dirty="0"/>
              <a:t>Departmental Safety Briefing</a:t>
            </a:r>
          </a:p>
          <a:p>
            <a:pPr marL="171450" indent="-171450">
              <a:buFont typeface="Arial" panose="020B0604020202020204" pitchFamily="34" charset="0"/>
              <a:buChar char="•"/>
            </a:pPr>
            <a:r>
              <a:rPr lang="en-US" sz="1000" dirty="0"/>
              <a:t>Design and Implement Problem List</a:t>
            </a:r>
          </a:p>
          <a:p>
            <a:pPr marL="171450" indent="-171450">
              <a:buFont typeface="Arial" panose="020B0604020202020204" pitchFamily="34" charset="0"/>
              <a:buChar char="•"/>
            </a:pPr>
            <a:r>
              <a:rPr lang="en-US" sz="1000" dirty="0"/>
              <a:t>Engage Medical Staff</a:t>
            </a:r>
          </a:p>
        </p:txBody>
      </p:sp>
    </p:spTree>
    <p:extLst>
      <p:ext uri="{BB962C8B-B14F-4D97-AF65-F5344CB8AC3E}">
        <p14:creationId xmlns:p14="http://schemas.microsoft.com/office/powerpoint/2010/main" val="2036694791"/>
      </p:ext>
    </p:extLst>
  </p:cSld>
  <p:clrMapOvr>
    <a:masterClrMapping/>
  </p:clrMapOvr>
</p:sld>
</file>

<file path=ppt/theme/theme1.xml><?xml version="1.0" encoding="utf-8"?>
<a:theme xmlns:a="http://schemas.openxmlformats.org/drawingml/2006/main" name="THR_Blue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18147</TotalTime>
  <Words>3303</Words>
  <Application>Microsoft Office PowerPoint</Application>
  <PresentationFormat>Widescreen</PresentationFormat>
  <Paragraphs>396</Paragraphs>
  <Slides>39</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Bebas</vt:lpstr>
      <vt:lpstr>Calibri</vt:lpstr>
      <vt:lpstr>Open Sans Light</vt:lpstr>
      <vt:lpstr>Times New Roman</vt:lpstr>
      <vt:lpstr>Wingdings</vt:lpstr>
      <vt:lpstr>THR_Blue_Template</vt:lpstr>
      <vt:lpstr>Results and Lessons Learned From a Systematic Approach  to Becoming a High Reliability Organization</vt:lpstr>
      <vt:lpstr>Objectives</vt:lpstr>
      <vt:lpstr>Our Mission and Values</vt:lpstr>
      <vt:lpstr>Texas Health: Who We Are</vt:lpstr>
      <vt:lpstr>Texas Health: Who We Are</vt:lpstr>
      <vt:lpstr>Texas Health: Who We Are</vt:lpstr>
      <vt:lpstr>PowerPoint Presentation</vt:lpstr>
      <vt:lpstr>2018 KPIs: Overview</vt:lpstr>
      <vt:lpstr>Texas Health Journey to High Reliability </vt:lpstr>
      <vt:lpstr>PowerPoint Presentation</vt:lpstr>
      <vt:lpstr>PowerPoint Presentation</vt:lpstr>
      <vt:lpstr>PowerPoint Presentation</vt:lpstr>
      <vt:lpstr>High Reliability at Texas Health</vt:lpstr>
      <vt:lpstr>PowerPoint Presentation</vt:lpstr>
      <vt:lpstr>Patient Safety Event Reporting: Being Reliably Obsessed with Outcomes</vt:lpstr>
      <vt:lpstr>PowerPoint Presentation</vt:lpstr>
      <vt:lpstr>Improving Patient Safety Event Classification for consistency &amp; learning</vt:lpstr>
      <vt:lpstr>Cause Analysis Redesign: Training in November, 2017</vt:lpstr>
      <vt:lpstr>I Promise to Keep Me and You Safe  Promote Near Miss Reporting  Highlight the use of Error Prevention Tool(s)  Transportability- “It can happen to you” </vt:lpstr>
      <vt:lpstr>Making Harm Visible</vt:lpstr>
      <vt:lpstr>PowerPoint Presentation</vt:lpstr>
      <vt:lpstr>SBAR Safety Alert</vt:lpstr>
      <vt:lpstr>200% Accountability</vt:lpstr>
      <vt:lpstr>New Leader Orientation</vt:lpstr>
      <vt:lpstr>Program Objectives</vt:lpstr>
      <vt:lpstr>Reliability Coach Training</vt:lpstr>
      <vt:lpstr>Pulling it all together: Development of RISI (Reliability Implementation &amp; Sustainability IndexSM)</vt:lpstr>
      <vt:lpstr>PowerPoint Presentation</vt:lpstr>
      <vt:lpstr>          Recent Governance Developments at THR and HRO Impact</vt:lpstr>
      <vt:lpstr>PowerPoint Presentation</vt:lpstr>
      <vt:lpstr>                    HRO Evolution and Dual Transformation</vt:lpstr>
      <vt:lpstr>            HRO Evolution and Dual Transformation</vt:lpstr>
      <vt:lpstr>               HRO Development and “Jerk” Disruption</vt:lpstr>
      <vt:lpstr>PowerPoint Presentation</vt:lpstr>
      <vt:lpstr>                          Lessons Learned So Far at THR</vt:lpstr>
      <vt:lpstr>                              Lessons Learned So Far at THR</vt:lpstr>
      <vt:lpstr>                               Lessons Learned So Far at THR</vt:lpstr>
      <vt:lpstr>                            Lessons Learned So Far at THR</vt:lpstr>
      <vt:lpstr>PowerPoint Presentation</vt:lpstr>
    </vt:vector>
  </TitlesOfParts>
  <Company>Texas Health Resources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Coach Program</dc:title>
  <dc:creator>Maxwell, Brannigan</dc:creator>
  <cp:lastModifiedBy>Reggie Brooks</cp:lastModifiedBy>
  <cp:revision>469</cp:revision>
  <cp:lastPrinted>2017-08-08T12:08:27Z</cp:lastPrinted>
  <dcterms:created xsi:type="dcterms:W3CDTF">2016-12-15T17:40:46Z</dcterms:created>
  <dcterms:modified xsi:type="dcterms:W3CDTF">2018-05-17T09:39:57Z</dcterms:modified>
</cp:coreProperties>
</file>