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10" r:id="rId4"/>
    <p:sldMasterId id="2147483722" r:id="rId5"/>
    <p:sldMasterId id="2147483744" r:id="rId6"/>
    <p:sldMasterId id="2147483770" r:id="rId7"/>
    <p:sldMasterId id="2147483790" r:id="rId8"/>
  </p:sldMasterIdLst>
  <p:notesMasterIdLst>
    <p:notesMasterId r:id="rId51"/>
  </p:notesMasterIdLst>
  <p:sldIdLst>
    <p:sldId id="338" r:id="rId9"/>
    <p:sldId id="256" r:id="rId10"/>
    <p:sldId id="257" r:id="rId11"/>
    <p:sldId id="260" r:id="rId12"/>
    <p:sldId id="267" r:id="rId13"/>
    <p:sldId id="272" r:id="rId14"/>
    <p:sldId id="269" r:id="rId15"/>
    <p:sldId id="268" r:id="rId16"/>
    <p:sldId id="271" r:id="rId17"/>
    <p:sldId id="270" r:id="rId18"/>
    <p:sldId id="262" r:id="rId19"/>
    <p:sldId id="273" r:id="rId20"/>
    <p:sldId id="265" r:id="rId21"/>
    <p:sldId id="274" r:id="rId22"/>
    <p:sldId id="340" r:id="rId23"/>
    <p:sldId id="341" r:id="rId24"/>
    <p:sldId id="342" r:id="rId25"/>
    <p:sldId id="343" r:id="rId26"/>
    <p:sldId id="344" r:id="rId27"/>
    <p:sldId id="345" r:id="rId28"/>
    <p:sldId id="346" r:id="rId29"/>
    <p:sldId id="347" r:id="rId30"/>
    <p:sldId id="348" r:id="rId31"/>
    <p:sldId id="287" r:id="rId32"/>
    <p:sldId id="318" r:id="rId33"/>
    <p:sldId id="320" r:id="rId34"/>
    <p:sldId id="319" r:id="rId35"/>
    <p:sldId id="325" r:id="rId36"/>
    <p:sldId id="350" r:id="rId37"/>
    <p:sldId id="351" r:id="rId38"/>
    <p:sldId id="352" r:id="rId39"/>
    <p:sldId id="326" r:id="rId40"/>
    <p:sldId id="353" r:id="rId41"/>
    <p:sldId id="354" r:id="rId42"/>
    <p:sldId id="331" r:id="rId43"/>
    <p:sldId id="356" r:id="rId44"/>
    <p:sldId id="324" r:id="rId45"/>
    <p:sldId id="296" r:id="rId46"/>
    <p:sldId id="329" r:id="rId47"/>
    <p:sldId id="328" r:id="rId48"/>
    <p:sldId id="259" r:id="rId49"/>
    <p:sldId id="355" r:id="rId5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varScale="1">
        <p:scale>
          <a:sx n="78" d="100"/>
          <a:sy n="78" d="100"/>
        </p:scale>
        <p:origin x="152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F80CB508-9993-485D-A8BC-4A7845344C68}" type="datetimeFigureOut">
              <a:rPr lang="en-US" smtClean="0"/>
              <a:t>5/18/2018</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B4CFD5D8-08AC-4921-A148-A3BAD17897F5}" type="slidenum">
              <a:rPr lang="en-US" smtClean="0"/>
              <a:t>‹#›</a:t>
            </a:fld>
            <a:endParaRPr lang="en-US" dirty="0"/>
          </a:p>
        </p:txBody>
      </p:sp>
    </p:spTree>
    <p:extLst>
      <p:ext uri="{BB962C8B-B14F-4D97-AF65-F5344CB8AC3E}">
        <p14:creationId xmlns:p14="http://schemas.microsoft.com/office/powerpoint/2010/main" val="262146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8E7020F8-BF92-4745-8C8E-043F2C4106B7}"/>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E83D9266-C3A0-485F-8E34-B773BD02C712}"/>
              </a:ext>
            </a:extLst>
          </p:cNvPr>
          <p:cNvSpPr>
            <a:spLocks noGrp="1" noChangeArrowheads="1"/>
          </p:cNvSpPr>
          <p:nvPr>
            <p:ph type="body" idx="1"/>
          </p:nvPr>
        </p:nvSpPr>
        <p:spPr>
          <a:noFill/>
        </p:spPr>
        <p:txBody>
          <a:bodyPr/>
          <a:lstStyle/>
          <a:p>
            <a:endParaRPr lang="en-US" altLang="en-US"/>
          </a:p>
        </p:txBody>
      </p:sp>
      <p:sp>
        <p:nvSpPr>
          <p:cNvPr id="19459" name="Slide Number Placeholder 3">
            <a:extLst>
              <a:ext uri="{FF2B5EF4-FFF2-40B4-BE49-F238E27FC236}">
                <a16:creationId xmlns:a16="http://schemas.microsoft.com/office/drawing/2014/main" id="{EA690B1D-0F60-4929-AC11-00445AFCE134}"/>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695DF8-56AE-47E9-B1F6-ECD38872DC4B}" type="slidenum">
              <a:rPr lang="en-US" altLang="en-US"/>
              <a:pPr/>
              <a:t>5</a:t>
            </a:fld>
            <a:endParaRPr lang="en-US" altLang="en-US"/>
          </a:p>
        </p:txBody>
      </p:sp>
    </p:spTree>
    <p:extLst>
      <p:ext uri="{BB962C8B-B14F-4D97-AF65-F5344CB8AC3E}">
        <p14:creationId xmlns:p14="http://schemas.microsoft.com/office/powerpoint/2010/main" val="724351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Talking points: </a:t>
            </a:r>
          </a:p>
          <a:p>
            <a:r>
              <a:rPr lang="en-US" i="1" u="sng" dirty="0">
                <a:latin typeface="Arial" pitchFamily="34" charset="0"/>
              </a:rPr>
              <a:t>Privacy Protection: </a:t>
            </a:r>
            <a:endParaRPr lang="en-US" dirty="0">
              <a:latin typeface="Arial" pitchFamily="34" charset="0"/>
            </a:endParaRPr>
          </a:p>
          <a:p>
            <a:pPr lvl="0"/>
            <a:r>
              <a:rPr lang="en-US" dirty="0">
                <a:latin typeface="Arial" pitchFamily="34" charset="0"/>
              </a:rPr>
              <a:t>Genomic data (like any other health data) communicated in compliance with </a:t>
            </a:r>
            <a:r>
              <a:rPr lang="en-US" b="1" dirty="0">
                <a:latin typeface="Arial" pitchFamily="34" charset="0"/>
              </a:rPr>
              <a:t>HIPAA </a:t>
            </a:r>
            <a:r>
              <a:rPr lang="en-US" dirty="0">
                <a:latin typeface="Arial" pitchFamily="34" charset="0"/>
              </a:rPr>
              <a:t>regulation </a:t>
            </a:r>
            <a:br>
              <a:rPr lang="en-US" dirty="0">
                <a:latin typeface="Arial" pitchFamily="34" charset="0"/>
              </a:rPr>
            </a:br>
            <a:r>
              <a:rPr lang="en-US" dirty="0">
                <a:latin typeface="Arial" pitchFamily="34" charset="0"/>
              </a:rPr>
              <a:t>- Patients are protected by the genetic non-discrimination act </a:t>
            </a:r>
            <a:r>
              <a:rPr lang="en-US" b="1" dirty="0">
                <a:latin typeface="Arial" pitchFamily="34" charset="0"/>
              </a:rPr>
              <a:t>GINA</a:t>
            </a:r>
            <a:r>
              <a:rPr lang="en-US" dirty="0">
                <a:latin typeface="Arial" pitchFamily="34" charset="0"/>
              </a:rPr>
              <a:t> (for example: their genetic info will never be shared with their employer, even if the employer provides PGx as a benefit) </a:t>
            </a:r>
            <a:br>
              <a:rPr lang="en-US" dirty="0">
                <a:latin typeface="Arial" pitchFamily="34" charset="0"/>
              </a:rPr>
            </a:br>
            <a:r>
              <a:rPr lang="en-US" dirty="0">
                <a:latin typeface="Arial" pitchFamily="34" charset="0"/>
              </a:rPr>
              <a:t>- We follow The Health Information Technology for Economic and Clinical Health (</a:t>
            </a:r>
            <a:r>
              <a:rPr lang="en-US" b="1" dirty="0">
                <a:latin typeface="Arial" pitchFamily="34" charset="0"/>
              </a:rPr>
              <a:t>HITECH</a:t>
            </a:r>
            <a:r>
              <a:rPr lang="en-US" dirty="0">
                <a:latin typeface="Arial" pitchFamily="34" charset="0"/>
              </a:rPr>
              <a:t>) Act, HITECH</a:t>
            </a:r>
            <a:r>
              <a:rPr lang="en-US" b="1" dirty="0">
                <a:latin typeface="Arial" pitchFamily="34" charset="0"/>
              </a:rPr>
              <a:t> </a:t>
            </a:r>
            <a:r>
              <a:rPr lang="en-US" dirty="0">
                <a:latin typeface="Arial" pitchFamily="34" charset="0"/>
              </a:rPr>
              <a:t>promotes the adoption and meaningful use of health information technology.  Specifically D of the HITECH Act addresses the privacy and security concerns associated with the electronic transmission of health information, in part, through several provisions that strengthen the civil and criminal enforcement of the HIPAA rules.  </a:t>
            </a:r>
          </a:p>
          <a:p>
            <a:r>
              <a:rPr lang="en-US" i="1" u="sng" dirty="0">
                <a:latin typeface="Arial" pitchFamily="34" charset="0"/>
              </a:rPr>
              <a:t>Safe Storage </a:t>
            </a:r>
            <a:endParaRPr lang="en-US" dirty="0">
              <a:latin typeface="Arial" pitchFamily="34" charset="0"/>
            </a:endParaRPr>
          </a:p>
          <a:p>
            <a:r>
              <a:rPr lang="en-US" dirty="0">
                <a:latin typeface="Arial" pitchFamily="34" charset="0"/>
              </a:rPr>
              <a:t>    - EMR (Epic) where clinical genomic records are hosted for care team view are meeting </a:t>
            </a:r>
            <a:r>
              <a:rPr lang="en-US" b="1" dirty="0">
                <a:latin typeface="Arial" pitchFamily="34" charset="0"/>
              </a:rPr>
              <a:t>Inova IT’s </a:t>
            </a:r>
            <a:r>
              <a:rPr lang="en-US" dirty="0">
                <a:latin typeface="Arial" pitchFamily="34" charset="0"/>
              </a:rPr>
              <a:t>standards of data safety and security. </a:t>
            </a:r>
            <a:br>
              <a:rPr lang="en-US" dirty="0">
                <a:latin typeface="Arial" pitchFamily="34" charset="0"/>
              </a:rPr>
            </a:br>
            <a:r>
              <a:rPr lang="en-US" dirty="0">
                <a:latin typeface="Arial" pitchFamily="34" charset="0"/>
              </a:rPr>
              <a:t>    - All patient records (genomics) are stored and exchanged behind the</a:t>
            </a:r>
            <a:r>
              <a:rPr lang="en-US" b="1" dirty="0">
                <a:latin typeface="Arial" pitchFamily="34" charset="0"/>
              </a:rPr>
              <a:t> firewall </a:t>
            </a:r>
            <a:r>
              <a:rPr lang="en-US" dirty="0">
                <a:latin typeface="Arial" pitchFamily="34" charset="0"/>
              </a:rPr>
              <a:t>for protection from unauthorized access. </a:t>
            </a:r>
            <a:br>
              <a:rPr lang="en-US" dirty="0">
                <a:latin typeface="Arial" pitchFamily="34" charset="0"/>
              </a:rPr>
            </a:br>
            <a:r>
              <a:rPr lang="en-US" dirty="0">
                <a:latin typeface="Arial" pitchFamily="34" charset="0"/>
              </a:rPr>
              <a:t>      This firewall provides secure environment for exchange of    sensitive health data with third parties evolved (Transoft).    </a:t>
            </a:r>
            <a:br>
              <a:rPr lang="en-US" dirty="0">
                <a:latin typeface="Arial" pitchFamily="34" charset="0"/>
              </a:rPr>
            </a:br>
            <a:r>
              <a:rPr lang="en-US" dirty="0">
                <a:latin typeface="Arial" pitchFamily="34" charset="0"/>
              </a:rPr>
              <a:t>    - Inova sets industry-wide standards of big data (genomics) management via utility of secure</a:t>
            </a:r>
            <a:r>
              <a:rPr lang="en-US" b="1" dirty="0">
                <a:latin typeface="Arial" pitchFamily="34" charset="0"/>
              </a:rPr>
              <a:t> Cloud </a:t>
            </a:r>
            <a:r>
              <a:rPr lang="en-US" dirty="0">
                <a:latin typeface="Arial" pitchFamily="34" charset="0"/>
              </a:rPr>
              <a:t>environment and local servers -&gt;  in high efficiency and usability of large amounts of generated data.    </a:t>
            </a:r>
            <a:br>
              <a:rPr lang="en-US" dirty="0">
                <a:latin typeface="Arial" pitchFamily="34" charset="0"/>
              </a:rPr>
            </a:br>
            <a:r>
              <a:rPr lang="en-US" i="1" u="sng" dirty="0">
                <a:latin typeface="Arial" pitchFamily="34" charset="0"/>
              </a:rPr>
              <a:t>Transparent Use</a:t>
            </a:r>
            <a:br>
              <a:rPr lang="en-US" i="1" u="sng" dirty="0">
                <a:latin typeface="Arial" pitchFamily="34" charset="0"/>
              </a:rPr>
            </a:br>
            <a:r>
              <a:rPr lang="en-US" dirty="0">
                <a:latin typeface="Arial" pitchFamily="34" charset="0"/>
              </a:rPr>
              <a:t>     - At Inova all steps of genomic data generation and analysis are highly regulated by our standards of </a:t>
            </a:r>
            <a:r>
              <a:rPr lang="en-US" b="1" dirty="0">
                <a:latin typeface="Arial" pitchFamily="34" charset="0"/>
              </a:rPr>
              <a:t>quality control</a:t>
            </a:r>
            <a:r>
              <a:rPr lang="en-US" dirty="0">
                <a:latin typeface="Arial" pitchFamily="34" charset="0"/>
              </a:rPr>
              <a:t>. In both environments: research and clinical genomic data</a:t>
            </a:r>
          </a:p>
          <a:p>
            <a:r>
              <a:rPr lang="en-US" dirty="0">
                <a:latin typeface="Arial" pitchFamily="34" charset="0"/>
              </a:rPr>
              <a:t>       curated by specific rules and regulations: </a:t>
            </a:r>
            <a:br>
              <a:rPr lang="en-US" dirty="0">
                <a:latin typeface="Arial" pitchFamily="34" charset="0"/>
              </a:rPr>
            </a:br>
            <a:r>
              <a:rPr lang="en-US" dirty="0">
                <a:latin typeface="Arial" pitchFamily="34" charset="0"/>
              </a:rPr>
              <a:t>       1) </a:t>
            </a:r>
            <a:r>
              <a:rPr lang="en-US" b="1" dirty="0">
                <a:latin typeface="Arial" pitchFamily="34" charset="0"/>
              </a:rPr>
              <a:t>Good Clinical Practice</a:t>
            </a:r>
            <a:r>
              <a:rPr lang="en-US" dirty="0">
                <a:latin typeface="Arial" pitchFamily="34" charset="0"/>
              </a:rPr>
              <a:t> (</a:t>
            </a:r>
            <a:r>
              <a:rPr lang="en-US" b="1" dirty="0">
                <a:latin typeface="Arial" pitchFamily="34" charset="0"/>
              </a:rPr>
              <a:t>GCP</a:t>
            </a:r>
            <a:r>
              <a:rPr lang="en-US" dirty="0">
                <a:latin typeface="Arial" pitchFamily="34" charset="0"/>
              </a:rPr>
              <a:t>) is an international ethical and scientific quality standard for the design, conduct, performance, monitoring, auditing, </a:t>
            </a:r>
          </a:p>
          <a:p>
            <a:r>
              <a:rPr lang="en-US" dirty="0">
                <a:latin typeface="Arial" pitchFamily="34" charset="0"/>
              </a:rPr>
              <a:t>        recording, analyses and reporting of clinical trials. It also serves to protect the rights, integrity and confidentiality of trial subjects. </a:t>
            </a:r>
            <a:br>
              <a:rPr lang="en-US" dirty="0">
                <a:latin typeface="Arial" pitchFamily="34" charset="0"/>
              </a:rPr>
            </a:br>
            <a:r>
              <a:rPr lang="en-US" dirty="0">
                <a:latin typeface="Arial" pitchFamily="34" charset="0"/>
              </a:rPr>
              <a:t>       2) Under FDA regulations, an </a:t>
            </a:r>
            <a:r>
              <a:rPr lang="en-US" b="1" dirty="0">
                <a:latin typeface="Arial" pitchFamily="34" charset="0"/>
              </a:rPr>
              <a:t>IRB</a:t>
            </a:r>
            <a:r>
              <a:rPr lang="en-US" dirty="0">
                <a:latin typeface="Arial" pitchFamily="34" charset="0"/>
              </a:rPr>
              <a:t> is an appropriately constituted group that has been formally designated to review and monitor biomedical research involving human subjects. </a:t>
            </a:r>
          </a:p>
          <a:p>
            <a:r>
              <a:rPr lang="en-US" dirty="0">
                <a:latin typeface="Arial" pitchFamily="34" charset="0"/>
              </a:rPr>
              <a:t>        In accordance with FDA regulations, an </a:t>
            </a:r>
            <a:r>
              <a:rPr lang="en-US" b="1" dirty="0">
                <a:latin typeface="Arial" pitchFamily="34" charset="0"/>
              </a:rPr>
              <a:t>IRB</a:t>
            </a:r>
            <a:r>
              <a:rPr lang="en-US" dirty="0">
                <a:latin typeface="Arial" pitchFamily="34" charset="0"/>
              </a:rPr>
              <a:t> has the authority to approve, require modifications in (to secure approval), or disapprove research.</a:t>
            </a:r>
            <a:br>
              <a:rPr lang="en-US" dirty="0">
                <a:latin typeface="Arial" pitchFamily="34" charset="0"/>
              </a:rPr>
            </a:br>
            <a:r>
              <a:rPr lang="en-US" i="1" u="sng" dirty="0">
                <a:latin typeface="Arial" pitchFamily="34" charset="0"/>
              </a:rPr>
              <a:t>Patient Empowerment </a:t>
            </a:r>
            <a:endParaRPr lang="en-US" dirty="0">
              <a:latin typeface="Arial" pitchFamily="34" charset="0"/>
            </a:endParaRPr>
          </a:p>
          <a:p>
            <a:r>
              <a:rPr lang="en-US" dirty="0">
                <a:latin typeface="Arial" pitchFamily="34" charset="0"/>
              </a:rPr>
              <a:t>       - Patient empowerment and engagement in the decisions regarding use of his/her genomic data is one of the priorities at Inova. </a:t>
            </a:r>
            <a:br>
              <a:rPr lang="en-US" dirty="0">
                <a:latin typeface="Arial" pitchFamily="34" charset="0"/>
              </a:rPr>
            </a:br>
            <a:r>
              <a:rPr lang="en-US" dirty="0">
                <a:latin typeface="Arial" pitchFamily="34" charset="0"/>
              </a:rPr>
              <a:t>       - Tiered questions are imbedded in research consent documents and genomic testing authorization forms to give patients control over destiny of their samples and data use </a:t>
            </a:r>
            <a:br>
              <a:rPr lang="en-US" dirty="0">
                <a:latin typeface="Arial" pitchFamily="34" charset="0"/>
              </a:rPr>
            </a:br>
            <a:r>
              <a:rPr lang="en-US" dirty="0">
                <a:latin typeface="Arial" pitchFamily="34" charset="0"/>
              </a:rPr>
              <a:t>         (to allow further </a:t>
            </a:r>
            <a:r>
              <a:rPr lang="en-US" b="1" dirty="0">
                <a:latin typeface="Arial" pitchFamily="34" charset="0"/>
              </a:rPr>
              <a:t>data share </a:t>
            </a:r>
            <a:r>
              <a:rPr lang="en-US" dirty="0">
                <a:latin typeface="Arial" pitchFamily="34" charset="0"/>
              </a:rPr>
              <a:t>or not).   </a:t>
            </a:r>
          </a:p>
          <a:p>
            <a:r>
              <a:rPr lang="en-US" dirty="0">
                <a:latin typeface="Arial" pitchFamily="34" charset="0"/>
              </a:rPr>
              <a:t>       - Patient’s </a:t>
            </a:r>
            <a:r>
              <a:rPr lang="en-US" b="1" dirty="0">
                <a:latin typeface="Arial" pitchFamily="34" charset="0"/>
              </a:rPr>
              <a:t>feedback</a:t>
            </a:r>
            <a:r>
              <a:rPr lang="en-US" dirty="0">
                <a:latin typeface="Arial" pitchFamily="34" charset="0"/>
              </a:rPr>
              <a:t> is considered in the revisions of the research informed consent documents and clinical auth. forms. </a:t>
            </a:r>
          </a:p>
          <a:p>
            <a:r>
              <a:rPr lang="en-US" dirty="0">
                <a:latin typeface="Arial" pitchFamily="34" charset="0"/>
              </a:rPr>
              <a:t>       - Genomic </a:t>
            </a:r>
            <a:r>
              <a:rPr lang="en-US" b="1" dirty="0">
                <a:latin typeface="Arial" pitchFamily="34" charset="0"/>
              </a:rPr>
              <a:t>Data use </a:t>
            </a:r>
            <a:r>
              <a:rPr lang="en-US" dirty="0">
                <a:latin typeface="Arial" pitchFamily="34" charset="0"/>
              </a:rPr>
              <a:t>is carefully discussed with multidisciplinary group of scientists, ethicists, legal counsel (internal and external) and any other pertinent parties</a:t>
            </a:r>
            <a:br>
              <a:rPr lang="en-US" dirty="0">
                <a:latin typeface="Arial" pitchFamily="34" charset="0"/>
              </a:rPr>
            </a:br>
            <a:r>
              <a:rPr lang="en-US" dirty="0">
                <a:latin typeface="Arial" pitchFamily="34" charset="0"/>
              </a:rPr>
              <a:t>         to assure foreseen and unforeseen risk mitigation associated with genomic data use.     </a:t>
            </a:r>
          </a:p>
          <a:p>
            <a:endParaRPr lang="en-US" dirty="0"/>
          </a:p>
        </p:txBody>
      </p:sp>
      <p:sp>
        <p:nvSpPr>
          <p:cNvPr id="4" name="Slide Number Placeholder 3"/>
          <p:cNvSpPr>
            <a:spLocks noGrp="1"/>
          </p:cNvSpPr>
          <p:nvPr>
            <p:ph type="sldNum" sz="quarter" idx="10"/>
          </p:nvPr>
        </p:nvSpPr>
        <p:spPr/>
        <p:txBody>
          <a:bodyPr/>
          <a:lstStyle/>
          <a:p>
            <a:pPr>
              <a:defRPr/>
            </a:pPr>
            <a:fld id="{D1D31AC3-9A9A-47AC-AB7B-10E7D25C7DCD}" type="slidenum">
              <a:rPr lang="en-US" altLang="en-US" smtClean="0">
                <a:solidFill>
                  <a:prstClr val="black"/>
                </a:solidFill>
              </a:rPr>
              <a:pPr>
                <a:defRPr/>
              </a:pPr>
              <a:t>39</a:t>
            </a:fld>
            <a:endParaRPr lang="en-US" altLang="en-US" dirty="0">
              <a:solidFill>
                <a:prstClr val="black"/>
              </a:solidFill>
            </a:endParaRPr>
          </a:p>
        </p:txBody>
      </p:sp>
    </p:spTree>
    <p:extLst>
      <p:ext uri="{BB962C8B-B14F-4D97-AF65-F5344CB8AC3E}">
        <p14:creationId xmlns:p14="http://schemas.microsoft.com/office/powerpoint/2010/main" val="88797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FD5D8-08AC-4921-A148-A3BAD17897F5}" type="slidenum">
              <a:rPr lang="en-US" smtClean="0"/>
              <a:t>42</a:t>
            </a:fld>
            <a:endParaRPr lang="en-US" dirty="0"/>
          </a:p>
        </p:txBody>
      </p:sp>
    </p:spTree>
    <p:extLst>
      <p:ext uri="{BB962C8B-B14F-4D97-AF65-F5344CB8AC3E}">
        <p14:creationId xmlns:p14="http://schemas.microsoft.com/office/powerpoint/2010/main" val="38178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FD5D8-08AC-4921-A148-A3BAD17897F5}" type="slidenum">
              <a:rPr lang="en-US" smtClean="0"/>
              <a:t>24</a:t>
            </a:fld>
            <a:endParaRPr lang="en-US" dirty="0"/>
          </a:p>
        </p:txBody>
      </p:sp>
    </p:spTree>
    <p:extLst>
      <p:ext uri="{BB962C8B-B14F-4D97-AF65-F5344CB8AC3E}">
        <p14:creationId xmlns:p14="http://schemas.microsoft.com/office/powerpoint/2010/main" val="38178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pitchFamily="18" charset="0"/>
                <a:ea typeface="ＭＳ Ｐゴシック" pitchFamily="34" charset="-128"/>
              </a:defRPr>
            </a:lvl1pPr>
            <a:lvl2pPr marL="747518" indent="-287386" eaLnBrk="0" hangingPunct="0">
              <a:defRPr sz="2500">
                <a:solidFill>
                  <a:schemeClr val="tx1"/>
                </a:solidFill>
                <a:latin typeface="Times" pitchFamily="18" charset="0"/>
                <a:ea typeface="ＭＳ Ｐゴシック" pitchFamily="34" charset="-128"/>
              </a:defRPr>
            </a:lvl2pPr>
            <a:lvl3pPr marL="1151115" indent="-229281" eaLnBrk="0" hangingPunct="0">
              <a:defRPr sz="2500">
                <a:solidFill>
                  <a:schemeClr val="tx1"/>
                </a:solidFill>
                <a:latin typeface="Times" pitchFamily="18" charset="0"/>
                <a:ea typeface="ＭＳ Ｐゴシック" pitchFamily="34" charset="-128"/>
              </a:defRPr>
            </a:lvl3pPr>
            <a:lvl4pPr marL="1612817" indent="-229281" eaLnBrk="0" hangingPunct="0">
              <a:defRPr sz="2500">
                <a:solidFill>
                  <a:schemeClr val="tx1"/>
                </a:solidFill>
                <a:latin typeface="Times" pitchFamily="18" charset="0"/>
                <a:ea typeface="ＭＳ Ｐゴシック" pitchFamily="34" charset="-128"/>
              </a:defRPr>
            </a:lvl4pPr>
            <a:lvl5pPr marL="2072949" indent="-229281" eaLnBrk="0" hangingPunct="0">
              <a:defRPr sz="2500">
                <a:solidFill>
                  <a:schemeClr val="tx1"/>
                </a:solidFill>
                <a:latin typeface="Times" pitchFamily="18" charset="0"/>
                <a:ea typeface="ＭＳ Ｐゴシック" pitchFamily="34" charset="-128"/>
              </a:defRPr>
            </a:lvl5pPr>
            <a:lvl6pPr marL="2525229" indent="-229281" eaLnBrk="0" fontAlgn="base" hangingPunct="0">
              <a:spcBef>
                <a:spcPct val="0"/>
              </a:spcBef>
              <a:spcAft>
                <a:spcPct val="0"/>
              </a:spcAft>
              <a:defRPr sz="2500">
                <a:solidFill>
                  <a:schemeClr val="tx1"/>
                </a:solidFill>
                <a:latin typeface="Times" pitchFamily="18" charset="0"/>
                <a:ea typeface="ＭＳ Ｐゴシック" pitchFamily="34" charset="-128"/>
              </a:defRPr>
            </a:lvl6pPr>
            <a:lvl7pPr marL="2977508" indent="-229281" eaLnBrk="0" fontAlgn="base" hangingPunct="0">
              <a:spcBef>
                <a:spcPct val="0"/>
              </a:spcBef>
              <a:spcAft>
                <a:spcPct val="0"/>
              </a:spcAft>
              <a:defRPr sz="2500">
                <a:solidFill>
                  <a:schemeClr val="tx1"/>
                </a:solidFill>
                <a:latin typeface="Times" pitchFamily="18" charset="0"/>
                <a:ea typeface="ＭＳ Ｐゴシック" pitchFamily="34" charset="-128"/>
              </a:defRPr>
            </a:lvl7pPr>
            <a:lvl8pPr marL="3429788" indent="-229281" eaLnBrk="0" fontAlgn="base" hangingPunct="0">
              <a:spcBef>
                <a:spcPct val="0"/>
              </a:spcBef>
              <a:spcAft>
                <a:spcPct val="0"/>
              </a:spcAft>
              <a:defRPr sz="2500">
                <a:solidFill>
                  <a:schemeClr val="tx1"/>
                </a:solidFill>
                <a:latin typeface="Times" pitchFamily="18" charset="0"/>
                <a:ea typeface="ＭＳ Ｐゴシック" pitchFamily="34" charset="-128"/>
              </a:defRPr>
            </a:lvl8pPr>
            <a:lvl9pPr marL="3882068" indent="-229281" eaLnBrk="0" fontAlgn="base" hangingPunct="0">
              <a:spcBef>
                <a:spcPct val="0"/>
              </a:spcBef>
              <a:spcAft>
                <a:spcPct val="0"/>
              </a:spcAft>
              <a:defRPr sz="2500">
                <a:solidFill>
                  <a:schemeClr val="tx1"/>
                </a:solidFill>
                <a:latin typeface="Times" pitchFamily="18" charset="0"/>
                <a:ea typeface="ＭＳ Ｐゴシック" pitchFamily="34" charset="-128"/>
              </a:defRPr>
            </a:lvl9pPr>
          </a:lstStyle>
          <a:p>
            <a:fld id="{759E7B17-595E-4E3E-A0C0-3BC25B45F19D}" type="slidenum">
              <a:rPr lang="en-US" altLang="en-US" sz="1200">
                <a:solidFill>
                  <a:prstClr val="black"/>
                </a:solidFill>
                <a:latin typeface="Arial" charset="0"/>
              </a:rPr>
              <a:pPr/>
              <a:t>25</a:t>
            </a:fld>
            <a:endParaRPr lang="en-US" altLang="en-US" sz="1200" dirty="0">
              <a:solidFill>
                <a:prstClr val="black"/>
              </a:solidFill>
              <a:latin typeface="Arial" charset="0"/>
            </a:endParaRPr>
          </a:p>
        </p:txBody>
      </p:sp>
      <p:sp>
        <p:nvSpPr>
          <p:cNvPr id="25603" name="Rectangle 2"/>
          <p:cNvSpPr>
            <a:spLocks noGrp="1" noRot="1" noChangeAspect="1" noChangeArrowheads="1" noTextEdit="1"/>
          </p:cNvSpPr>
          <p:nvPr>
            <p:ph type="sldImg"/>
          </p:nvPr>
        </p:nvSpPr>
        <p:spPr>
          <a:xfrm>
            <a:off x="1158875" y="690563"/>
            <a:ext cx="4605338" cy="3454400"/>
          </a:xfrm>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a typeface="ＭＳ Ｐゴシック" pitchFamily="34" charset="-128"/>
            </a:endParaRPr>
          </a:p>
        </p:txBody>
      </p:sp>
    </p:spTree>
    <p:extLst>
      <p:ext uri="{BB962C8B-B14F-4D97-AF65-F5344CB8AC3E}">
        <p14:creationId xmlns:p14="http://schemas.microsoft.com/office/powerpoint/2010/main" val="209107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35866-84B7-DD4D-B89E-D3D8FF8F590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63471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35866-84B7-DD4D-B89E-D3D8FF8F590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47597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eaLnBrk="1" hangingPunct="1"/>
            <a:endParaRPr lang="en-US" altLang="en-US" dirty="0"/>
          </a:p>
        </p:txBody>
      </p:sp>
      <p:sp>
        <p:nvSpPr>
          <p:cNvPr id="1126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63093" indent="-293498">
              <a:defRPr>
                <a:solidFill>
                  <a:schemeClr val="tx1"/>
                </a:solidFill>
                <a:latin typeface="Arial" pitchFamily="34" charset="0"/>
              </a:defRPr>
            </a:lvl2pPr>
            <a:lvl3pPr marL="1173988" indent="-234799">
              <a:defRPr>
                <a:solidFill>
                  <a:schemeClr val="tx1"/>
                </a:solidFill>
                <a:latin typeface="Arial" pitchFamily="34" charset="0"/>
              </a:defRPr>
            </a:lvl3pPr>
            <a:lvl4pPr marL="1643582" indent="-234799">
              <a:defRPr>
                <a:solidFill>
                  <a:schemeClr val="tx1"/>
                </a:solidFill>
                <a:latin typeface="Arial" pitchFamily="34" charset="0"/>
              </a:defRPr>
            </a:lvl4pPr>
            <a:lvl5pPr marL="2113179" indent="-234799">
              <a:defRPr>
                <a:solidFill>
                  <a:schemeClr val="tx1"/>
                </a:solidFill>
                <a:latin typeface="Arial" pitchFamily="34" charset="0"/>
              </a:defRPr>
            </a:lvl5pPr>
            <a:lvl6pPr marL="2582773" indent="-234799" eaLnBrk="0" fontAlgn="base" hangingPunct="0">
              <a:spcBef>
                <a:spcPct val="0"/>
              </a:spcBef>
              <a:spcAft>
                <a:spcPct val="0"/>
              </a:spcAft>
              <a:defRPr>
                <a:solidFill>
                  <a:schemeClr val="tx1"/>
                </a:solidFill>
                <a:latin typeface="Arial" pitchFamily="34" charset="0"/>
              </a:defRPr>
            </a:lvl6pPr>
            <a:lvl7pPr marL="3052368" indent="-234799" eaLnBrk="0" fontAlgn="base" hangingPunct="0">
              <a:spcBef>
                <a:spcPct val="0"/>
              </a:spcBef>
              <a:spcAft>
                <a:spcPct val="0"/>
              </a:spcAft>
              <a:defRPr>
                <a:solidFill>
                  <a:schemeClr val="tx1"/>
                </a:solidFill>
                <a:latin typeface="Arial" pitchFamily="34" charset="0"/>
              </a:defRPr>
            </a:lvl7pPr>
            <a:lvl8pPr marL="3521963" indent="-234799" eaLnBrk="0" fontAlgn="base" hangingPunct="0">
              <a:spcBef>
                <a:spcPct val="0"/>
              </a:spcBef>
              <a:spcAft>
                <a:spcPct val="0"/>
              </a:spcAft>
              <a:defRPr>
                <a:solidFill>
                  <a:schemeClr val="tx1"/>
                </a:solidFill>
                <a:latin typeface="Arial" pitchFamily="34" charset="0"/>
              </a:defRPr>
            </a:lvl8pPr>
            <a:lvl9pPr marL="3991558" indent="-234799" eaLnBrk="0" fontAlgn="base" hangingPunct="0">
              <a:spcBef>
                <a:spcPct val="0"/>
              </a:spcBef>
              <a:spcAft>
                <a:spcPct val="0"/>
              </a:spcAft>
              <a:defRPr>
                <a:solidFill>
                  <a:schemeClr val="tx1"/>
                </a:solidFill>
                <a:latin typeface="Arial" pitchFamily="34" charset="0"/>
              </a:defRPr>
            </a:lvl9pPr>
          </a:lstStyle>
          <a:p>
            <a:fld id="{4D55DE7E-4C66-445A-9992-5EFD47A2D07C}" type="slidenum">
              <a:rPr lang="en-US" altLang="en-US">
                <a:solidFill>
                  <a:prstClr val="black"/>
                </a:solidFill>
              </a:rPr>
              <a:pPr/>
              <a:t>28</a:t>
            </a:fld>
            <a:endParaRPr lang="en-US"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dirty="0"/>
          </a:p>
        </p:txBody>
      </p:sp>
      <p:sp>
        <p:nvSpPr>
          <p:cNvPr id="3686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63233" indent="-293551">
              <a:defRPr>
                <a:solidFill>
                  <a:schemeClr val="tx1"/>
                </a:solidFill>
                <a:latin typeface="Arial" charset="0"/>
              </a:defRPr>
            </a:lvl2pPr>
            <a:lvl3pPr marL="1174204" indent="-234841">
              <a:defRPr>
                <a:solidFill>
                  <a:schemeClr val="tx1"/>
                </a:solidFill>
                <a:latin typeface="Arial" charset="0"/>
              </a:defRPr>
            </a:lvl3pPr>
            <a:lvl4pPr marL="1643885" indent="-234841">
              <a:defRPr>
                <a:solidFill>
                  <a:schemeClr val="tx1"/>
                </a:solidFill>
                <a:latin typeface="Arial" charset="0"/>
              </a:defRPr>
            </a:lvl4pPr>
            <a:lvl5pPr marL="2113567" indent="-234841">
              <a:defRPr>
                <a:solidFill>
                  <a:schemeClr val="tx1"/>
                </a:solidFill>
                <a:latin typeface="Arial" charset="0"/>
              </a:defRPr>
            </a:lvl5pPr>
            <a:lvl6pPr marL="2583249" indent="-234841" eaLnBrk="0" fontAlgn="base" hangingPunct="0">
              <a:spcBef>
                <a:spcPct val="0"/>
              </a:spcBef>
              <a:spcAft>
                <a:spcPct val="0"/>
              </a:spcAft>
              <a:defRPr>
                <a:solidFill>
                  <a:schemeClr val="tx1"/>
                </a:solidFill>
                <a:latin typeface="Arial" charset="0"/>
              </a:defRPr>
            </a:lvl6pPr>
            <a:lvl7pPr marL="3052930" indent="-234841" eaLnBrk="0" fontAlgn="base" hangingPunct="0">
              <a:spcBef>
                <a:spcPct val="0"/>
              </a:spcBef>
              <a:spcAft>
                <a:spcPct val="0"/>
              </a:spcAft>
              <a:defRPr>
                <a:solidFill>
                  <a:schemeClr val="tx1"/>
                </a:solidFill>
                <a:latin typeface="Arial" charset="0"/>
              </a:defRPr>
            </a:lvl7pPr>
            <a:lvl8pPr marL="3522612" indent="-234841" eaLnBrk="0" fontAlgn="base" hangingPunct="0">
              <a:spcBef>
                <a:spcPct val="0"/>
              </a:spcBef>
              <a:spcAft>
                <a:spcPct val="0"/>
              </a:spcAft>
              <a:defRPr>
                <a:solidFill>
                  <a:schemeClr val="tx1"/>
                </a:solidFill>
                <a:latin typeface="Arial" charset="0"/>
              </a:defRPr>
            </a:lvl8pPr>
            <a:lvl9pPr marL="3992293" indent="-234841" eaLnBrk="0" fontAlgn="base" hangingPunct="0">
              <a:spcBef>
                <a:spcPct val="0"/>
              </a:spcBef>
              <a:spcAft>
                <a:spcPct val="0"/>
              </a:spcAft>
              <a:defRPr>
                <a:solidFill>
                  <a:schemeClr val="tx1"/>
                </a:solidFill>
                <a:latin typeface="Arial" charset="0"/>
              </a:defRPr>
            </a:lvl9pPr>
          </a:lstStyle>
          <a:p>
            <a:fld id="{0A251EBF-2030-4918-9872-B2E89DF4D48B}" type="slidenum">
              <a:rPr lang="en-US" altLang="en-US" smtClean="0">
                <a:solidFill>
                  <a:prstClr val="black"/>
                </a:solidFill>
              </a:rPr>
              <a:pPr/>
              <a:t>29</a:t>
            </a:fld>
            <a:endParaRPr lang="en-US"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FD5D8-08AC-4921-A148-A3BAD17897F5}" type="slidenum">
              <a:rPr lang="en-US" smtClean="0"/>
              <a:t>36</a:t>
            </a:fld>
            <a:endParaRPr lang="en-US" dirty="0"/>
          </a:p>
        </p:txBody>
      </p:sp>
    </p:spTree>
    <p:extLst>
      <p:ext uri="{BB962C8B-B14F-4D97-AF65-F5344CB8AC3E}">
        <p14:creationId xmlns:p14="http://schemas.microsoft.com/office/powerpoint/2010/main" val="38178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96975" y="701675"/>
            <a:ext cx="4683125" cy="3511550"/>
          </a:xfrm>
          <a:ln/>
        </p:spPr>
      </p:sp>
      <p:sp>
        <p:nvSpPr>
          <p:cNvPr id="38915" name="Notes Placeholder 2"/>
          <p:cNvSpPr>
            <a:spLocks noGrp="1"/>
          </p:cNvSpPr>
          <p:nvPr>
            <p:ph type="body" idx="1"/>
          </p:nvPr>
        </p:nvSpPr>
        <p:spPr>
          <a:noFill/>
        </p:spPr>
        <p:txBody>
          <a:bodyPr/>
          <a:lstStyle/>
          <a:p>
            <a:pPr eaLnBrk="1" hangingPunct="1"/>
            <a:endParaRPr lang="en-US" altLang="en-US" dirty="0"/>
          </a:p>
        </p:txBody>
      </p:sp>
      <p:sp>
        <p:nvSpPr>
          <p:cNvPr id="3891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61560" indent="-291904">
              <a:defRPr>
                <a:solidFill>
                  <a:schemeClr val="tx1"/>
                </a:solidFill>
                <a:latin typeface="Arial" charset="0"/>
              </a:defRPr>
            </a:lvl2pPr>
            <a:lvl3pPr marL="1172509" indent="-233197">
              <a:defRPr>
                <a:solidFill>
                  <a:schemeClr val="tx1"/>
                </a:solidFill>
                <a:latin typeface="Arial" charset="0"/>
              </a:defRPr>
            </a:lvl3pPr>
            <a:lvl4pPr marL="1642165" indent="-233197">
              <a:defRPr>
                <a:solidFill>
                  <a:schemeClr val="tx1"/>
                </a:solidFill>
                <a:latin typeface="Arial" charset="0"/>
              </a:defRPr>
            </a:lvl4pPr>
            <a:lvl5pPr marL="2111820" indent="-233197">
              <a:defRPr>
                <a:solidFill>
                  <a:schemeClr val="tx1"/>
                </a:solidFill>
                <a:latin typeface="Arial" charset="0"/>
              </a:defRPr>
            </a:lvl5pPr>
            <a:lvl6pPr marL="2581475" indent="-233197" eaLnBrk="0" fontAlgn="base" hangingPunct="0">
              <a:spcBef>
                <a:spcPct val="0"/>
              </a:spcBef>
              <a:spcAft>
                <a:spcPct val="0"/>
              </a:spcAft>
              <a:defRPr>
                <a:solidFill>
                  <a:schemeClr val="tx1"/>
                </a:solidFill>
                <a:latin typeface="Arial" charset="0"/>
              </a:defRPr>
            </a:lvl6pPr>
            <a:lvl7pPr marL="3051131" indent="-233197" eaLnBrk="0" fontAlgn="base" hangingPunct="0">
              <a:spcBef>
                <a:spcPct val="0"/>
              </a:spcBef>
              <a:spcAft>
                <a:spcPct val="0"/>
              </a:spcAft>
              <a:defRPr>
                <a:solidFill>
                  <a:schemeClr val="tx1"/>
                </a:solidFill>
                <a:latin typeface="Arial" charset="0"/>
              </a:defRPr>
            </a:lvl7pPr>
            <a:lvl8pPr marL="3520787" indent="-233197" eaLnBrk="0" fontAlgn="base" hangingPunct="0">
              <a:spcBef>
                <a:spcPct val="0"/>
              </a:spcBef>
              <a:spcAft>
                <a:spcPct val="0"/>
              </a:spcAft>
              <a:defRPr>
                <a:solidFill>
                  <a:schemeClr val="tx1"/>
                </a:solidFill>
                <a:latin typeface="Arial" charset="0"/>
              </a:defRPr>
            </a:lvl8pPr>
            <a:lvl9pPr marL="3990443" indent="-233197" eaLnBrk="0" fontAlgn="base" hangingPunct="0">
              <a:spcBef>
                <a:spcPct val="0"/>
              </a:spcBef>
              <a:spcAft>
                <a:spcPct val="0"/>
              </a:spcAft>
              <a:defRPr>
                <a:solidFill>
                  <a:schemeClr val="tx1"/>
                </a:solidFill>
                <a:latin typeface="Arial" charset="0"/>
              </a:defRPr>
            </a:lvl9pPr>
          </a:lstStyle>
          <a:p>
            <a:fld id="{A24A83B0-F78A-4138-9E1F-CDA292F5A466}" type="slidenum">
              <a:rPr lang="en-US" altLang="en-US" smtClean="0">
                <a:solidFill>
                  <a:prstClr val="black"/>
                </a:solidFill>
              </a:rPr>
              <a:pPr/>
              <a:t>38</a:t>
            </a:fld>
            <a:endParaRPr lang="en-US"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1" descr="logo ba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descr="nInova_OpenPlus for 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73300" y="2451100"/>
            <a:ext cx="14509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dt" sz="half" idx="10"/>
          </p:nvPr>
        </p:nvSpPr>
        <p:spPr/>
        <p:txBody>
          <a:bodyPr/>
          <a:lstStyle>
            <a:lvl1pPr>
              <a:defRPr smtClean="0"/>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A711DC00-077C-4D22-A618-B37D630CD40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78664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E49228-989D-40AA-BDD8-07751827366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2586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0769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72936F-5DC3-4618-A2D5-96A316960DA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5537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1" descr="logo ba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descr="nInova_OpenPlus for 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73300" y="2451100"/>
            <a:ext cx="14509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FE7BCCF-9B37-4004-A866-989E67EF7CC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404760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E418B3-57E6-48C3-86F2-B63E103F74E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59847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462096-801E-4B1C-922C-A14FD9005D5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56423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F5A27B-B05F-4C0A-B792-097B45A358D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87212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A5F907-628A-4C34-95AB-13239B87D57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92995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F9B2C37-E579-4BED-B139-6F847A94F50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00813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AB835FF-C62E-42DA-98C0-B0EA611689A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63316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DAAB15-69A2-446E-B608-BA1B06562E7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3705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1B013F-2FE1-484B-92E5-A5FDEFE4343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97005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13DA11-8825-450B-AA29-2CBCC2575C1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251850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0B73B0-6236-430D-B408-170E1473AF6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265335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0769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3FF585-7ED2-44A9-A78D-B69C14B86ED5}"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62651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1" descr="logo bar"/>
          <p:cNvPicPr>
            <a:picLocks noChangeAspect="1" noChangeArrowheads="1"/>
          </p:cNvPicPr>
          <p:nvPr userDrawn="1"/>
        </p:nvPicPr>
        <p:blipFill>
          <a:blip r:embed="rId2" cstate="print"/>
          <a:srcRect/>
          <a:stretch>
            <a:fillRect/>
          </a:stretch>
        </p:blipFill>
        <p:spPr bwMode="auto">
          <a:xfrm>
            <a:off x="0" y="0"/>
            <a:ext cx="9167813" cy="1066800"/>
          </a:xfrm>
          <a:prstGeom prst="rect">
            <a:avLst/>
          </a:prstGeom>
          <a:noFill/>
          <a:ln w="9525">
            <a:noFill/>
            <a:miter lim="800000"/>
            <a:headEnd/>
            <a:tailEnd/>
          </a:ln>
        </p:spPr>
      </p:pic>
      <p:pic>
        <p:nvPicPr>
          <p:cNvPr id="3" name="Picture 17" descr="nInova_OpenPlus for PPT"/>
          <p:cNvPicPr>
            <a:picLocks noChangeAspect="1" noChangeArrowheads="1"/>
          </p:cNvPicPr>
          <p:nvPr userDrawn="1"/>
        </p:nvPicPr>
        <p:blipFill>
          <a:blip r:embed="rId3" cstate="print"/>
          <a:srcRect/>
          <a:stretch>
            <a:fillRect/>
          </a:stretch>
        </p:blipFill>
        <p:spPr bwMode="auto">
          <a:xfrm>
            <a:off x="2273300" y="2451100"/>
            <a:ext cx="1450975" cy="2273300"/>
          </a:xfrm>
          <a:prstGeom prst="rect">
            <a:avLst/>
          </a:prstGeom>
          <a:noFill/>
          <a:ln w="9525">
            <a:noFill/>
            <a:miter lim="800000"/>
            <a:headEnd/>
            <a:tailEnd/>
          </a:ln>
        </p:spPr>
      </p:pic>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F7C3DDF7-AFC6-49A8-871B-FD4E326E832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469473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16FBEE-9B38-4097-AB03-26339C9FAB7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642592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76E7C3-9463-486C-8775-133AAC446F7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759196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A3D48C-8BC0-4ABE-9FDC-8398E7A4A13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216765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25114D5-F589-4307-BB11-62864D404E6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006317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F8FA33-72B1-4BF9-B1E3-15437440267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22826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B9871D3-667F-466E-A454-73F7FC64405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91792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CCB251-2DF4-4645-A18F-1499EE62E38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498419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1A8AF3-4DF0-492F-980C-9FFBD7AD3F2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57264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686D61-DBCE-4152-BFDB-D0A07286D51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3544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0C624A-D8D6-467E-B7C3-785079B5266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772672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0769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1217D0-CCFE-4275-AA07-D9DCB13A47F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43693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5088"/>
            <a:ext cx="8229600" cy="6061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0D7C618-513D-4D86-BB7E-2AAFC0453CA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54936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AABBAD76-1BDF-44F6-AC4B-93B076BA31C0}" type="slidenum">
              <a:rPr lang="en-US" smtClean="0"/>
              <a:pPr/>
              <a:t>‹#›</a:t>
            </a:fld>
            <a:endParaRPr lang="en-US" dirty="0"/>
          </a:p>
        </p:txBody>
      </p:sp>
      <p:sp>
        <p:nvSpPr>
          <p:cNvPr id="12" name="Title 11"/>
          <p:cNvSpPr>
            <a:spLocks noGrp="1"/>
          </p:cNvSpPr>
          <p:nvPr>
            <p:ph type="title"/>
          </p:nvPr>
        </p:nvSpPr>
        <p:spPr>
          <a:xfrm>
            <a:off x="309562" y="455649"/>
            <a:ext cx="7524178" cy="1280018"/>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a:t>Click to edit Master title style</a:t>
            </a:r>
            <a:endParaRPr lang="en-US" dirty="0"/>
          </a:p>
        </p:txBody>
      </p:sp>
      <p:pic>
        <p:nvPicPr>
          <p:cNvPr id="14" name="Picture 13" descr="conduent_logo_black.eps"/>
          <p:cNvPicPr>
            <a:picLocks noChangeAspect="1"/>
          </p:cNvPicPr>
          <p:nvPr/>
        </p:nvPicPr>
        <p:blipFill>
          <a:blip r:embed="rId2"/>
          <a:stretch>
            <a:fillRect/>
          </a:stretch>
        </p:blipFill>
        <p:spPr>
          <a:xfrm>
            <a:off x="7833740" y="387168"/>
            <a:ext cx="955693" cy="328668"/>
          </a:xfrm>
          <a:prstGeom prst="rect">
            <a:avLst/>
          </a:prstGeom>
        </p:spPr>
      </p:pic>
      <p:sp>
        <p:nvSpPr>
          <p:cNvPr id="26" name="Freeform 25"/>
          <p:cNvSpPr>
            <a:spLocks/>
          </p:cNvSpPr>
          <p:nvPr/>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dirty="0">
              <a:solidFill>
                <a:srgbClr val="FFFFFF"/>
              </a:solidFill>
            </a:endParaRPr>
          </a:p>
        </p:txBody>
      </p:sp>
      <p:sp>
        <p:nvSpPr>
          <p:cNvPr id="9" name="Text Placeholder 8"/>
          <p:cNvSpPr>
            <a:spLocks noGrp="1"/>
          </p:cNvSpPr>
          <p:nvPr>
            <p:ph type="body" sz="quarter" idx="13"/>
          </p:nvPr>
        </p:nvSpPr>
        <p:spPr>
          <a:xfrm>
            <a:off x="325437" y="1735667"/>
            <a:ext cx="8463996" cy="3524250"/>
          </a:xfrm>
          <a:prstGeom prst="rect">
            <a:avLst/>
          </a:prstGeom>
        </p:spPr>
        <p:txBody>
          <a:bodyPr vert="horz" lIns="64008" tIns="32004" rIns="64008" bIns="32004"/>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a:t>Click to edit Master text styles</a:t>
            </a:r>
          </a:p>
        </p:txBody>
      </p:sp>
      <p:cxnSp>
        <p:nvCxnSpPr>
          <p:cNvPr id="10" name="Straight Connector 9"/>
          <p:cNvCxnSpPr/>
          <p:nvPr/>
        </p:nvCxnSpPr>
        <p:spPr>
          <a:xfrm>
            <a:off x="378024"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634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1" descr="logo ba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descr="nInova_OpenPlus for 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73300" y="2451100"/>
            <a:ext cx="14509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5A99A7D-4B96-4851-9645-0AA2092C4FF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18419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2687B0-43EE-4F00-AA74-A8B1794D052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74748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BA5F1D-DFC5-4CCE-B0F9-61A33710C21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10802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B65949-7747-43D6-B248-4FECFB39251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54096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BF2C1A-9D7D-4E3E-9331-7326165E6A2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40968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713ABF-6F67-4EC8-B00C-DFA6C4E177E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950583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C87F49-6774-4A9E-9A1C-8CA52B78FDA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53276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C217E69-5E0E-42B3-9458-39B364E2EB6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540600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90BFE1-5FFF-467E-ADC3-45CF3467C405}"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25346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B299B0-AFC4-4B6D-9C3B-3F017BB1F7C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642065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25A39A-54F7-47D3-86C1-99EB72BE8DC5}"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17990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0769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9133B9-5884-4EDA-8276-275E2D7EA40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894481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1" descr="logo ba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descr="nInova_OpenPlus for 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73300" y="2451100"/>
            <a:ext cx="14509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A01028-4937-499D-B7AA-2859E4FF9E1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98826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8E6965-E3B6-468F-82A9-51D972DBC9F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98990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654DC2-6D11-4A9D-94E7-74C4597B1D5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908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62CCA3-FF75-48E6-9FBC-434DD5B75B0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675985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7E3EFF-E38E-4968-AC53-945A4E069D0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983363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B8AAE8-D0BB-4512-ADD0-80E8311347B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76423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E6A2F1-CC34-4833-A36A-8B0475C3724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67842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E7BC26-18E0-4561-A8B9-71246EBCCC7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7262403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2865AF-14BA-4725-9C4F-4BC652E161D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497365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A1D9B9-24B8-42AD-8AD0-E461F565396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776498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E06DC0-A640-46A4-9CEF-8AE2BB3B73B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75859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0769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879DC7-CFF8-422A-A5C1-CD9DC78D0C0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197222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Word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693978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7"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Placeholder 1"/>
          <p:cNvSpPr>
            <a:spLocks noGrp="1"/>
          </p:cNvSpPr>
          <p:nvPr>
            <p:ph type="title"/>
          </p:nvPr>
        </p:nvSpPr>
        <p:spPr>
          <a:xfrm>
            <a:off x="478302" y="190234"/>
            <a:ext cx="8187397" cy="593565"/>
          </a:xfrm>
          <a:prstGeom prst="rect">
            <a:avLst/>
          </a:prstGeom>
        </p:spPr>
        <p:txBody>
          <a:bodyPr vert="horz" lIns="0" tIns="45720" rIns="91440" bIns="0" rtlCol="0" anchor="b" anchorCtr="0">
            <a:noAutofit/>
          </a:bodyPr>
          <a:lstStyle/>
          <a:p>
            <a:r>
              <a:rPr lang="en-US"/>
              <a:t>Click to edit Master title style</a:t>
            </a:r>
            <a:endParaRPr lang="en-US" dirty="0"/>
          </a:p>
        </p:txBody>
      </p:sp>
      <p:sp>
        <p:nvSpPr>
          <p:cNvPr id="4" name="Text Placeholder 1"/>
          <p:cNvSpPr>
            <a:spLocks noGrp="1"/>
          </p:cNvSpPr>
          <p:nvPr>
            <p:ph idx="1"/>
          </p:nvPr>
        </p:nvSpPr>
        <p:spPr>
          <a:xfrm>
            <a:off x="478302" y="1159800"/>
            <a:ext cx="8187397" cy="4930282"/>
          </a:xfrm>
          <a:prstGeom prst="rect">
            <a:avLst/>
          </a:prstGeom>
        </p:spPr>
        <p:txBody>
          <a:bodyPr vert="horz" lIns="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87367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1" descr="logo ba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 y="0"/>
            <a:ext cx="916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descr="nInova_OpenPlus for 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73322" y="2451103"/>
            <a:ext cx="14509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a:lvl1pPr>
          </a:lstStyle>
          <a:p>
            <a:pPr>
              <a:defRPr/>
            </a:pPr>
            <a:fld id="{9774A594-EBBA-4060-A659-4D793F674C11}" type="slidenum">
              <a:rPr lang="en-US" altLang="en-US"/>
              <a:pPr>
                <a:defRPr/>
              </a:pPr>
              <a:t>‹#›</a:t>
            </a:fld>
            <a:endParaRPr lang="en-US" altLang="en-US" dirty="0"/>
          </a:p>
        </p:txBody>
      </p:sp>
    </p:spTree>
    <p:extLst>
      <p:ext uri="{BB962C8B-B14F-4D97-AF65-F5344CB8AC3E}">
        <p14:creationId xmlns:p14="http://schemas.microsoft.com/office/powerpoint/2010/main" val="10747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82139FE-1C8F-4E4B-B82C-30141EDA122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49621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2AEA16F-D240-4861-9620-A14E8FBF988D}" type="slidenum">
              <a:rPr lang="en-US" altLang="en-US"/>
              <a:pPr>
                <a:defRPr/>
              </a:pPr>
              <a:t>‹#›</a:t>
            </a:fld>
            <a:endParaRPr lang="en-US" altLang="en-US" dirty="0"/>
          </a:p>
        </p:txBody>
      </p:sp>
    </p:spTree>
    <p:extLst>
      <p:ext uri="{BB962C8B-B14F-4D97-AF65-F5344CB8AC3E}">
        <p14:creationId xmlns:p14="http://schemas.microsoft.com/office/powerpoint/2010/main" val="2161399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4E9F81-A424-4894-A917-4FBDA19E09F2}" type="slidenum">
              <a:rPr lang="en-US" altLang="en-US"/>
              <a:pPr>
                <a:defRPr/>
              </a:pPr>
              <a:t>‹#›</a:t>
            </a:fld>
            <a:endParaRPr lang="en-US" altLang="en-US" dirty="0"/>
          </a:p>
        </p:txBody>
      </p:sp>
    </p:spTree>
    <p:extLst>
      <p:ext uri="{BB962C8B-B14F-4D97-AF65-F5344CB8AC3E}">
        <p14:creationId xmlns:p14="http://schemas.microsoft.com/office/powerpoint/2010/main" val="3232287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DF02AF7-625F-4ED4-B07F-C66D4537F367}" type="slidenum">
              <a:rPr lang="en-US" altLang="en-US"/>
              <a:pPr>
                <a:defRPr/>
              </a:pPr>
              <a:t>‹#›</a:t>
            </a:fld>
            <a:endParaRPr lang="en-US" altLang="en-US" dirty="0"/>
          </a:p>
        </p:txBody>
      </p:sp>
    </p:spTree>
    <p:extLst>
      <p:ext uri="{BB962C8B-B14F-4D97-AF65-F5344CB8AC3E}">
        <p14:creationId xmlns:p14="http://schemas.microsoft.com/office/powerpoint/2010/main" val="24762845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9B3889A-EE42-486D-A0B8-18983213B6D8}" type="slidenum">
              <a:rPr lang="en-US" altLang="en-US"/>
              <a:pPr>
                <a:defRPr/>
              </a:pPr>
              <a:t>‹#›</a:t>
            </a:fld>
            <a:endParaRPr lang="en-US" altLang="en-US" dirty="0"/>
          </a:p>
        </p:txBody>
      </p:sp>
    </p:spTree>
    <p:extLst>
      <p:ext uri="{BB962C8B-B14F-4D97-AF65-F5344CB8AC3E}">
        <p14:creationId xmlns:p14="http://schemas.microsoft.com/office/powerpoint/2010/main" val="17310109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AC52948-5B6A-444E-9DEC-A264DFDEDEDD}" type="slidenum">
              <a:rPr lang="en-US" altLang="en-US"/>
              <a:pPr>
                <a:defRPr/>
              </a:pPr>
              <a:t>‹#›</a:t>
            </a:fld>
            <a:endParaRPr lang="en-US" altLang="en-US" dirty="0"/>
          </a:p>
        </p:txBody>
      </p:sp>
    </p:spTree>
    <p:extLst>
      <p:ext uri="{BB962C8B-B14F-4D97-AF65-F5344CB8AC3E}">
        <p14:creationId xmlns:p14="http://schemas.microsoft.com/office/powerpoint/2010/main" val="36240416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9E48887-4466-49F5-9C5B-40E22B749358}" type="slidenum">
              <a:rPr lang="en-US" altLang="en-US"/>
              <a:pPr>
                <a:defRPr/>
              </a:pPr>
              <a:t>‹#›</a:t>
            </a:fld>
            <a:endParaRPr lang="en-US" altLang="en-US" dirty="0"/>
          </a:p>
        </p:txBody>
      </p:sp>
    </p:spTree>
    <p:extLst>
      <p:ext uri="{BB962C8B-B14F-4D97-AF65-F5344CB8AC3E}">
        <p14:creationId xmlns:p14="http://schemas.microsoft.com/office/powerpoint/2010/main" val="52772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7778AF1-16F0-424C-BAE7-ED33A0A17CAD}" type="slidenum">
              <a:rPr lang="en-US" altLang="en-US"/>
              <a:pPr>
                <a:defRPr/>
              </a:pPr>
              <a:t>‹#›</a:t>
            </a:fld>
            <a:endParaRPr lang="en-US" altLang="en-US" dirty="0"/>
          </a:p>
        </p:txBody>
      </p:sp>
    </p:spTree>
    <p:extLst>
      <p:ext uri="{BB962C8B-B14F-4D97-AF65-F5344CB8AC3E}">
        <p14:creationId xmlns:p14="http://schemas.microsoft.com/office/powerpoint/2010/main" val="25319522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5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62499EC-FA77-4CB3-94F9-83886FBD6F44}" type="slidenum">
              <a:rPr lang="en-US" altLang="en-US"/>
              <a:pPr>
                <a:defRPr/>
              </a:pPr>
              <a:t>‹#›</a:t>
            </a:fld>
            <a:endParaRPr lang="en-US" altLang="en-US" dirty="0"/>
          </a:p>
        </p:txBody>
      </p:sp>
    </p:spTree>
    <p:extLst>
      <p:ext uri="{BB962C8B-B14F-4D97-AF65-F5344CB8AC3E}">
        <p14:creationId xmlns:p14="http://schemas.microsoft.com/office/powerpoint/2010/main" val="22786400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2C26F9E-F9D1-43CA-BC52-4C6E434054B6}" type="slidenum">
              <a:rPr lang="en-US" altLang="en-US"/>
              <a:pPr>
                <a:defRPr/>
              </a:pPr>
              <a:t>‹#›</a:t>
            </a:fld>
            <a:endParaRPr lang="en-US" altLang="en-US" dirty="0"/>
          </a:p>
        </p:txBody>
      </p:sp>
    </p:spTree>
    <p:extLst>
      <p:ext uri="{BB962C8B-B14F-4D97-AF65-F5344CB8AC3E}">
        <p14:creationId xmlns:p14="http://schemas.microsoft.com/office/powerpoint/2010/main" val="15916425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
            <a:ext cx="20764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
            <a:ext cx="60769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2FB0214-3157-4043-AC55-774BB1B31091}" type="slidenum">
              <a:rPr lang="en-US" altLang="en-US"/>
              <a:pPr>
                <a:defRPr/>
              </a:pPr>
              <a:t>‹#›</a:t>
            </a:fld>
            <a:endParaRPr lang="en-US" altLang="en-US" dirty="0"/>
          </a:p>
        </p:txBody>
      </p:sp>
    </p:spTree>
    <p:extLst>
      <p:ext uri="{BB962C8B-B14F-4D97-AF65-F5344CB8AC3E}">
        <p14:creationId xmlns:p14="http://schemas.microsoft.com/office/powerpoint/2010/main" val="335406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A487C92-96A0-4EDC-8695-743530D66E0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2102971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5089"/>
            <a:ext cx="8229600" cy="6061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2DDD5FA-49C0-4267-AFAC-51CC8156AC48}" type="slidenum">
              <a:rPr lang="en-US" altLang="en-US"/>
              <a:pPr>
                <a:defRPr/>
              </a:pPr>
              <a:t>‹#›</a:t>
            </a:fld>
            <a:endParaRPr lang="en-US" altLang="en-US" dirty="0"/>
          </a:p>
        </p:txBody>
      </p:sp>
    </p:spTree>
    <p:extLst>
      <p:ext uri="{BB962C8B-B14F-4D97-AF65-F5344CB8AC3E}">
        <p14:creationId xmlns:p14="http://schemas.microsoft.com/office/powerpoint/2010/main" val="42136865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Main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4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5"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Placeholder 1"/>
          <p:cNvSpPr>
            <a:spLocks noGrp="1"/>
          </p:cNvSpPr>
          <p:nvPr>
            <p:ph type="title"/>
          </p:nvPr>
        </p:nvSpPr>
        <p:spPr>
          <a:xfrm>
            <a:off x="478302" y="190234"/>
            <a:ext cx="8187397" cy="593565"/>
          </a:xfrm>
          <a:prstGeom prst="rect">
            <a:avLst/>
          </a:prstGeom>
        </p:spPr>
        <p:txBody>
          <a:bodyPr vert="horz" lIns="0" tIns="45720" rIns="91440" bIns="0" rtlCol="0" anchor="b" anchorCtr="0">
            <a:noAutofit/>
          </a:bodyPr>
          <a:lstStyle/>
          <a:p>
            <a:r>
              <a:rPr lang="en-US" dirty="0"/>
              <a:t>Click to edit Master title style</a:t>
            </a:r>
          </a:p>
        </p:txBody>
      </p:sp>
    </p:spTree>
    <p:extLst>
      <p:ext uri="{BB962C8B-B14F-4D97-AF65-F5344CB8AC3E}">
        <p14:creationId xmlns:p14="http://schemas.microsoft.com/office/powerpoint/2010/main" val="28940340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Word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19892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9"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Title Placeholder 1"/>
          <p:cNvSpPr>
            <a:spLocks noGrp="1"/>
          </p:cNvSpPr>
          <p:nvPr>
            <p:ph type="title"/>
          </p:nvPr>
        </p:nvSpPr>
        <p:spPr>
          <a:xfrm>
            <a:off x="478302" y="190234"/>
            <a:ext cx="8187397" cy="593565"/>
          </a:xfrm>
          <a:prstGeom prst="rect">
            <a:avLst/>
          </a:prstGeom>
        </p:spPr>
        <p:txBody>
          <a:bodyPr vert="horz" lIns="0" tIns="45720" rIns="91440" bIns="0" rtlCol="0" anchor="b" anchorCtr="0">
            <a:noAutofit/>
          </a:bodyPr>
          <a:lstStyle/>
          <a:p>
            <a:r>
              <a:rPr lang="en-US"/>
              <a:t>Click to edit Master title style</a:t>
            </a:r>
            <a:endParaRPr lang="en-US" dirty="0"/>
          </a:p>
        </p:txBody>
      </p:sp>
      <p:sp>
        <p:nvSpPr>
          <p:cNvPr id="4" name="Text Placeholder 1"/>
          <p:cNvSpPr>
            <a:spLocks noGrp="1"/>
          </p:cNvSpPr>
          <p:nvPr>
            <p:ph idx="1"/>
          </p:nvPr>
        </p:nvSpPr>
        <p:spPr>
          <a:xfrm>
            <a:off x="478302" y="1159800"/>
            <a:ext cx="8187397" cy="4930282"/>
          </a:xfrm>
          <a:prstGeom prst="rect">
            <a:avLst/>
          </a:prstGeom>
        </p:spPr>
        <p:txBody>
          <a:bodyPr vert="horz" lIns="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903526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702710" cy="6858000"/>
          </a:xfrm>
          <a:prstGeom prst="rect">
            <a:avLst/>
          </a:prstGeom>
        </p:spPr>
      </p:pic>
      <p:grpSp>
        <p:nvGrpSpPr>
          <p:cNvPr id="7" name="Group 6"/>
          <p:cNvGrpSpPr/>
          <p:nvPr userDrawn="1"/>
        </p:nvGrpSpPr>
        <p:grpSpPr>
          <a:xfrm>
            <a:off x="4690902" y="2028351"/>
            <a:ext cx="1394728" cy="2789456"/>
            <a:chOff x="4038600" y="2286000"/>
            <a:chExt cx="1524000" cy="2286000"/>
          </a:xfrm>
        </p:grpSpPr>
        <p:sp>
          <p:nvSpPr>
            <p:cNvPr id="8" name="Rectangle 8"/>
            <p:cNvSpPr/>
            <p:nvPr userDrawn="1"/>
          </p:nvSpPr>
          <p:spPr bwMode="auto">
            <a:xfrm>
              <a:off x="4038600" y="2286000"/>
              <a:ext cx="1447800" cy="2286000"/>
            </a:xfrm>
            <a:custGeom>
              <a:avLst/>
              <a:gdLst/>
              <a:ahLst/>
              <a:cxnLst/>
              <a:rect l="l" t="t" r="r" b="b"/>
              <a:pathLst>
                <a:path w="1447800" h="2286000">
                  <a:moveTo>
                    <a:pt x="609600" y="0"/>
                  </a:moveTo>
                  <a:lnTo>
                    <a:pt x="1447800" y="0"/>
                  </a:lnTo>
                  <a:lnTo>
                    <a:pt x="1447800" y="533400"/>
                  </a:lnTo>
                  <a:lnTo>
                    <a:pt x="1447800" y="762000"/>
                  </a:lnTo>
                  <a:lnTo>
                    <a:pt x="1447800" y="2286000"/>
                  </a:lnTo>
                  <a:lnTo>
                    <a:pt x="609600" y="2286000"/>
                  </a:lnTo>
                  <a:lnTo>
                    <a:pt x="609600" y="1600200"/>
                  </a:lnTo>
                  <a:lnTo>
                    <a:pt x="0" y="1600200"/>
                  </a:lnTo>
                  <a:lnTo>
                    <a:pt x="0" y="609600"/>
                  </a:lnTo>
                  <a:lnTo>
                    <a:pt x="609600" y="609600"/>
                  </a:lnTo>
                  <a:lnTo>
                    <a:pt x="609600" y="533400"/>
                  </a:lnTo>
                  <a:close/>
                </a:path>
              </a:pathLst>
            </a:custGeom>
            <a:noFill/>
            <a:ln w="127000" cap="flat" cmpd="sng" algn="ctr">
              <a:solidFill>
                <a:schemeClr val="tx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08" eaLnBrk="0" fontAlgn="base" hangingPunct="0">
                <a:spcBef>
                  <a:spcPct val="0"/>
                </a:spcBef>
                <a:spcAft>
                  <a:spcPct val="0"/>
                </a:spcAft>
              </a:pPr>
              <a:endParaRPr lang="en-US" dirty="0">
                <a:solidFill>
                  <a:srgbClr val="000000"/>
                </a:solidFill>
              </a:endParaRPr>
            </a:p>
          </p:txBody>
        </p:sp>
        <p:sp>
          <p:nvSpPr>
            <p:cNvPr id="9" name="Rectangle 28"/>
            <p:cNvSpPr/>
            <p:nvPr userDrawn="1"/>
          </p:nvSpPr>
          <p:spPr bwMode="auto">
            <a:xfrm>
              <a:off x="4114800" y="2336292"/>
              <a:ext cx="1447800" cy="2185416"/>
            </a:xfrm>
            <a:custGeom>
              <a:avLst/>
              <a:gdLst/>
              <a:ahLst/>
              <a:cxnLst/>
              <a:rect l="l" t="t" r="r" b="b"/>
              <a:pathLst>
                <a:path w="1447800" h="2185416">
                  <a:moveTo>
                    <a:pt x="588264" y="0"/>
                  </a:moveTo>
                  <a:lnTo>
                    <a:pt x="1447800" y="0"/>
                  </a:lnTo>
                  <a:lnTo>
                    <a:pt x="1447800" y="635508"/>
                  </a:lnTo>
                  <a:lnTo>
                    <a:pt x="1447800" y="1473708"/>
                  </a:lnTo>
                  <a:lnTo>
                    <a:pt x="1447800" y="2185416"/>
                  </a:lnTo>
                  <a:lnTo>
                    <a:pt x="588264" y="2185416"/>
                  </a:lnTo>
                  <a:lnTo>
                    <a:pt x="588264" y="1473708"/>
                  </a:lnTo>
                  <a:lnTo>
                    <a:pt x="0" y="1473708"/>
                  </a:lnTo>
                  <a:lnTo>
                    <a:pt x="0" y="635508"/>
                  </a:lnTo>
                  <a:lnTo>
                    <a:pt x="588264" y="635508"/>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08" eaLnBrk="0" fontAlgn="base" hangingPunct="0">
                <a:spcBef>
                  <a:spcPct val="0"/>
                </a:spcBef>
                <a:spcAft>
                  <a:spcPct val="0"/>
                </a:spcAft>
              </a:pPr>
              <a:endParaRPr lang="en-US" dirty="0">
                <a:solidFill>
                  <a:srgbClr val="000000"/>
                </a:solidFill>
              </a:endParaRPr>
            </a:p>
          </p:txBody>
        </p:sp>
      </p:grpSp>
      <p:pic>
        <p:nvPicPr>
          <p:cNvPr id="11" name="Picture 10" descr="INOVA_FullColorRGB_Tag_reg.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05339" y="5372321"/>
            <a:ext cx="2158291" cy="1151088"/>
          </a:xfrm>
          <a:prstGeom prst="rect">
            <a:avLst/>
          </a:prstGeom>
        </p:spPr>
      </p:pic>
      <p:sp>
        <p:nvSpPr>
          <p:cNvPr id="2" name="Title 1"/>
          <p:cNvSpPr>
            <a:spLocks noGrp="1"/>
          </p:cNvSpPr>
          <p:nvPr>
            <p:ph type="ctrTitle"/>
          </p:nvPr>
        </p:nvSpPr>
        <p:spPr>
          <a:xfrm>
            <a:off x="6085651" y="2508846"/>
            <a:ext cx="2850669" cy="1828305"/>
          </a:xfrm>
        </p:spPr>
        <p:txBody>
          <a:bodyPr lIns="0" rIns="0">
            <a:noAutofit/>
          </a:bodyPr>
          <a:lstStyle>
            <a:lvl1pPr algn="l">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5348604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702710" cy="6858000"/>
          </a:xfrm>
          <a:prstGeom prst="rect">
            <a:avLst/>
          </a:prstGeom>
        </p:spPr>
      </p:pic>
      <p:grpSp>
        <p:nvGrpSpPr>
          <p:cNvPr id="7" name="Group 6"/>
          <p:cNvGrpSpPr/>
          <p:nvPr userDrawn="1"/>
        </p:nvGrpSpPr>
        <p:grpSpPr>
          <a:xfrm>
            <a:off x="4690902" y="2028351"/>
            <a:ext cx="1394728" cy="2789456"/>
            <a:chOff x="4038600" y="2286000"/>
            <a:chExt cx="1524000" cy="2286000"/>
          </a:xfrm>
        </p:grpSpPr>
        <p:sp>
          <p:nvSpPr>
            <p:cNvPr id="8" name="Rectangle 8"/>
            <p:cNvSpPr/>
            <p:nvPr userDrawn="1"/>
          </p:nvSpPr>
          <p:spPr bwMode="auto">
            <a:xfrm>
              <a:off x="4038600" y="2286000"/>
              <a:ext cx="1447800" cy="2286000"/>
            </a:xfrm>
            <a:custGeom>
              <a:avLst/>
              <a:gdLst/>
              <a:ahLst/>
              <a:cxnLst/>
              <a:rect l="l" t="t" r="r" b="b"/>
              <a:pathLst>
                <a:path w="1447800" h="2286000">
                  <a:moveTo>
                    <a:pt x="609600" y="0"/>
                  </a:moveTo>
                  <a:lnTo>
                    <a:pt x="1447800" y="0"/>
                  </a:lnTo>
                  <a:lnTo>
                    <a:pt x="1447800" y="533400"/>
                  </a:lnTo>
                  <a:lnTo>
                    <a:pt x="1447800" y="762000"/>
                  </a:lnTo>
                  <a:lnTo>
                    <a:pt x="1447800" y="2286000"/>
                  </a:lnTo>
                  <a:lnTo>
                    <a:pt x="609600" y="2286000"/>
                  </a:lnTo>
                  <a:lnTo>
                    <a:pt x="609600" y="1600200"/>
                  </a:lnTo>
                  <a:lnTo>
                    <a:pt x="0" y="1600200"/>
                  </a:lnTo>
                  <a:lnTo>
                    <a:pt x="0" y="609600"/>
                  </a:lnTo>
                  <a:lnTo>
                    <a:pt x="609600" y="609600"/>
                  </a:lnTo>
                  <a:lnTo>
                    <a:pt x="609600" y="533400"/>
                  </a:lnTo>
                  <a:close/>
                </a:path>
              </a:pathLst>
            </a:custGeom>
            <a:noFill/>
            <a:ln w="127000" cap="flat" cmpd="sng" algn="ctr">
              <a:solidFill>
                <a:schemeClr val="tx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08" eaLnBrk="0" fontAlgn="base" hangingPunct="0">
                <a:spcBef>
                  <a:spcPct val="0"/>
                </a:spcBef>
                <a:spcAft>
                  <a:spcPct val="0"/>
                </a:spcAft>
              </a:pPr>
              <a:endParaRPr lang="en-US" dirty="0">
                <a:solidFill>
                  <a:srgbClr val="000000"/>
                </a:solidFill>
              </a:endParaRPr>
            </a:p>
          </p:txBody>
        </p:sp>
        <p:sp>
          <p:nvSpPr>
            <p:cNvPr id="9" name="Rectangle 28"/>
            <p:cNvSpPr/>
            <p:nvPr userDrawn="1"/>
          </p:nvSpPr>
          <p:spPr bwMode="auto">
            <a:xfrm>
              <a:off x="4107861" y="2336292"/>
              <a:ext cx="1454739" cy="2185416"/>
            </a:xfrm>
            <a:custGeom>
              <a:avLst/>
              <a:gdLst>
                <a:gd name="connsiteX0" fmla="*/ 595203 w 1454739"/>
                <a:gd name="connsiteY0" fmla="*/ 0 h 2185416"/>
                <a:gd name="connsiteX1" fmla="*/ 1454739 w 1454739"/>
                <a:gd name="connsiteY1" fmla="*/ 0 h 2185416"/>
                <a:gd name="connsiteX2" fmla="*/ 1454739 w 1454739"/>
                <a:gd name="connsiteY2" fmla="*/ 635508 h 2185416"/>
                <a:gd name="connsiteX3" fmla="*/ 1454739 w 1454739"/>
                <a:gd name="connsiteY3" fmla="*/ 1473708 h 2185416"/>
                <a:gd name="connsiteX4" fmla="*/ 1454739 w 1454739"/>
                <a:gd name="connsiteY4" fmla="*/ 2185416 h 2185416"/>
                <a:gd name="connsiteX5" fmla="*/ 595203 w 1454739"/>
                <a:gd name="connsiteY5" fmla="*/ 2185416 h 2185416"/>
                <a:gd name="connsiteX6" fmla="*/ 595203 w 1454739"/>
                <a:gd name="connsiteY6" fmla="*/ 1473708 h 2185416"/>
                <a:gd name="connsiteX7" fmla="*/ 6939 w 1454739"/>
                <a:gd name="connsiteY7" fmla="*/ 1473708 h 2185416"/>
                <a:gd name="connsiteX8" fmla="*/ 0 w 1454739"/>
                <a:gd name="connsiteY8" fmla="*/ 632039 h 2185416"/>
                <a:gd name="connsiteX9" fmla="*/ 595203 w 1454739"/>
                <a:gd name="connsiteY9" fmla="*/ 635508 h 2185416"/>
                <a:gd name="connsiteX10" fmla="*/ 595203 w 1454739"/>
                <a:gd name="connsiteY10" fmla="*/ 0 h 2185416"/>
                <a:gd name="connsiteX0" fmla="*/ 595203 w 1454739"/>
                <a:gd name="connsiteY0" fmla="*/ 0 h 2185416"/>
                <a:gd name="connsiteX1" fmla="*/ 1454739 w 1454739"/>
                <a:gd name="connsiteY1" fmla="*/ 0 h 2185416"/>
                <a:gd name="connsiteX2" fmla="*/ 1454739 w 1454739"/>
                <a:gd name="connsiteY2" fmla="*/ 635508 h 2185416"/>
                <a:gd name="connsiteX3" fmla="*/ 1454739 w 1454739"/>
                <a:gd name="connsiteY3" fmla="*/ 1473708 h 2185416"/>
                <a:gd name="connsiteX4" fmla="*/ 1454739 w 1454739"/>
                <a:gd name="connsiteY4" fmla="*/ 2185416 h 2185416"/>
                <a:gd name="connsiteX5" fmla="*/ 595203 w 1454739"/>
                <a:gd name="connsiteY5" fmla="*/ 2185416 h 2185416"/>
                <a:gd name="connsiteX6" fmla="*/ 595203 w 1454739"/>
                <a:gd name="connsiteY6" fmla="*/ 1473708 h 2185416"/>
                <a:gd name="connsiteX7" fmla="*/ 0 w 1454739"/>
                <a:gd name="connsiteY7" fmla="*/ 1477177 h 2185416"/>
                <a:gd name="connsiteX8" fmla="*/ 0 w 1454739"/>
                <a:gd name="connsiteY8" fmla="*/ 632039 h 2185416"/>
                <a:gd name="connsiteX9" fmla="*/ 595203 w 1454739"/>
                <a:gd name="connsiteY9" fmla="*/ 635508 h 2185416"/>
                <a:gd name="connsiteX10" fmla="*/ 595203 w 1454739"/>
                <a:gd name="connsiteY10" fmla="*/ 0 h 2185416"/>
                <a:gd name="connsiteX0" fmla="*/ 595203 w 1454739"/>
                <a:gd name="connsiteY0" fmla="*/ 0 h 2185416"/>
                <a:gd name="connsiteX1" fmla="*/ 1454739 w 1454739"/>
                <a:gd name="connsiteY1" fmla="*/ 0 h 2185416"/>
                <a:gd name="connsiteX2" fmla="*/ 1454739 w 1454739"/>
                <a:gd name="connsiteY2" fmla="*/ 635508 h 2185416"/>
                <a:gd name="connsiteX3" fmla="*/ 1454739 w 1454739"/>
                <a:gd name="connsiteY3" fmla="*/ 1473708 h 2185416"/>
                <a:gd name="connsiteX4" fmla="*/ 1454739 w 1454739"/>
                <a:gd name="connsiteY4" fmla="*/ 2185416 h 2185416"/>
                <a:gd name="connsiteX5" fmla="*/ 595203 w 1454739"/>
                <a:gd name="connsiteY5" fmla="*/ 2185416 h 2185416"/>
                <a:gd name="connsiteX6" fmla="*/ 595203 w 1454739"/>
                <a:gd name="connsiteY6" fmla="*/ 1480647 h 2185416"/>
                <a:gd name="connsiteX7" fmla="*/ 0 w 1454739"/>
                <a:gd name="connsiteY7" fmla="*/ 1477177 h 2185416"/>
                <a:gd name="connsiteX8" fmla="*/ 0 w 1454739"/>
                <a:gd name="connsiteY8" fmla="*/ 632039 h 2185416"/>
                <a:gd name="connsiteX9" fmla="*/ 595203 w 1454739"/>
                <a:gd name="connsiteY9" fmla="*/ 635508 h 2185416"/>
                <a:gd name="connsiteX10" fmla="*/ 595203 w 1454739"/>
                <a:gd name="connsiteY10" fmla="*/ 0 h 2185416"/>
                <a:gd name="connsiteX0" fmla="*/ 595203 w 1454739"/>
                <a:gd name="connsiteY0" fmla="*/ 0 h 2185416"/>
                <a:gd name="connsiteX1" fmla="*/ 1454739 w 1454739"/>
                <a:gd name="connsiteY1" fmla="*/ 0 h 2185416"/>
                <a:gd name="connsiteX2" fmla="*/ 1454739 w 1454739"/>
                <a:gd name="connsiteY2" fmla="*/ 635508 h 2185416"/>
                <a:gd name="connsiteX3" fmla="*/ 1454739 w 1454739"/>
                <a:gd name="connsiteY3" fmla="*/ 1473708 h 2185416"/>
                <a:gd name="connsiteX4" fmla="*/ 1454739 w 1454739"/>
                <a:gd name="connsiteY4" fmla="*/ 2185416 h 2185416"/>
                <a:gd name="connsiteX5" fmla="*/ 595203 w 1454739"/>
                <a:gd name="connsiteY5" fmla="*/ 2185416 h 2185416"/>
                <a:gd name="connsiteX6" fmla="*/ 591733 w 1454739"/>
                <a:gd name="connsiteY6" fmla="*/ 1477177 h 2185416"/>
                <a:gd name="connsiteX7" fmla="*/ 0 w 1454739"/>
                <a:gd name="connsiteY7" fmla="*/ 1477177 h 2185416"/>
                <a:gd name="connsiteX8" fmla="*/ 0 w 1454739"/>
                <a:gd name="connsiteY8" fmla="*/ 632039 h 2185416"/>
                <a:gd name="connsiteX9" fmla="*/ 595203 w 1454739"/>
                <a:gd name="connsiteY9" fmla="*/ 635508 h 2185416"/>
                <a:gd name="connsiteX10" fmla="*/ 595203 w 1454739"/>
                <a:gd name="connsiteY10" fmla="*/ 0 h 2185416"/>
                <a:gd name="connsiteX0" fmla="*/ 595203 w 1454739"/>
                <a:gd name="connsiteY0" fmla="*/ 0 h 2185416"/>
                <a:gd name="connsiteX1" fmla="*/ 1454739 w 1454739"/>
                <a:gd name="connsiteY1" fmla="*/ 0 h 2185416"/>
                <a:gd name="connsiteX2" fmla="*/ 1454739 w 1454739"/>
                <a:gd name="connsiteY2" fmla="*/ 635508 h 2185416"/>
                <a:gd name="connsiteX3" fmla="*/ 1454739 w 1454739"/>
                <a:gd name="connsiteY3" fmla="*/ 1473708 h 2185416"/>
                <a:gd name="connsiteX4" fmla="*/ 1454739 w 1454739"/>
                <a:gd name="connsiteY4" fmla="*/ 2185416 h 2185416"/>
                <a:gd name="connsiteX5" fmla="*/ 595203 w 1454739"/>
                <a:gd name="connsiteY5" fmla="*/ 2185416 h 2185416"/>
                <a:gd name="connsiteX6" fmla="*/ 591733 w 1454739"/>
                <a:gd name="connsiteY6" fmla="*/ 1477177 h 2185416"/>
                <a:gd name="connsiteX7" fmla="*/ 0 w 1454739"/>
                <a:gd name="connsiteY7" fmla="*/ 1477177 h 2185416"/>
                <a:gd name="connsiteX8" fmla="*/ 0 w 1454739"/>
                <a:gd name="connsiteY8" fmla="*/ 632039 h 2185416"/>
                <a:gd name="connsiteX9" fmla="*/ 595203 w 1454739"/>
                <a:gd name="connsiteY9" fmla="*/ 628570 h 2185416"/>
                <a:gd name="connsiteX10" fmla="*/ 595203 w 1454739"/>
                <a:gd name="connsiteY10" fmla="*/ 0 h 2185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4739" h="2185416">
                  <a:moveTo>
                    <a:pt x="595203" y="0"/>
                  </a:moveTo>
                  <a:lnTo>
                    <a:pt x="1454739" y="0"/>
                  </a:lnTo>
                  <a:lnTo>
                    <a:pt x="1454739" y="635508"/>
                  </a:lnTo>
                  <a:lnTo>
                    <a:pt x="1454739" y="1473708"/>
                  </a:lnTo>
                  <a:lnTo>
                    <a:pt x="1454739" y="2185416"/>
                  </a:lnTo>
                  <a:lnTo>
                    <a:pt x="595203" y="2185416"/>
                  </a:lnTo>
                  <a:cubicBezTo>
                    <a:pt x="594046" y="1949336"/>
                    <a:pt x="592890" y="1713257"/>
                    <a:pt x="591733" y="1477177"/>
                  </a:cubicBezTo>
                  <a:lnTo>
                    <a:pt x="0" y="1477177"/>
                  </a:lnTo>
                  <a:lnTo>
                    <a:pt x="0" y="632039"/>
                  </a:lnTo>
                  <a:lnTo>
                    <a:pt x="595203" y="628570"/>
                  </a:lnTo>
                  <a:lnTo>
                    <a:pt x="595203" y="0"/>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08" eaLnBrk="0" fontAlgn="base" hangingPunct="0">
                <a:spcBef>
                  <a:spcPct val="0"/>
                </a:spcBef>
                <a:spcAft>
                  <a:spcPct val="0"/>
                </a:spcAft>
              </a:pPr>
              <a:endParaRPr lang="en-US" dirty="0">
                <a:solidFill>
                  <a:srgbClr val="000000"/>
                </a:solidFill>
              </a:endParaRPr>
            </a:p>
          </p:txBody>
        </p:sp>
      </p:grpSp>
      <p:pic>
        <p:nvPicPr>
          <p:cNvPr id="11" name="Picture 10" descr="INOVA_FullColorRGB_Tag_reg.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05339" y="5372321"/>
            <a:ext cx="2158291" cy="1151088"/>
          </a:xfrm>
          <a:prstGeom prst="rect">
            <a:avLst/>
          </a:prstGeom>
        </p:spPr>
      </p:pic>
      <p:sp>
        <p:nvSpPr>
          <p:cNvPr id="2" name="Title 1"/>
          <p:cNvSpPr>
            <a:spLocks noGrp="1"/>
          </p:cNvSpPr>
          <p:nvPr>
            <p:ph type="ctrTitle"/>
          </p:nvPr>
        </p:nvSpPr>
        <p:spPr>
          <a:xfrm>
            <a:off x="6085651" y="2508846"/>
            <a:ext cx="2850669" cy="1828305"/>
          </a:xfrm>
        </p:spPr>
        <p:txBody>
          <a:bodyPr lIns="0" rIns="0">
            <a:noAutofit/>
          </a:bodyPr>
          <a:lstStyle>
            <a:lvl1pPr algn="l">
              <a:defRPr sz="32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9363309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0814EG_VAHospitalCenter_Akbari_G5D0143.jpg"/>
          <p:cNvPicPr>
            <a:picLocks noChangeAspect="1"/>
          </p:cNvPicPr>
          <p:nvPr userDrawn="1"/>
        </p:nvPicPr>
        <p:blipFill rotWithShape="1">
          <a:blip r:embed="rId2" cstate="print">
            <a:extLst>
              <a:ext uri="{28A0092B-C50C-407E-A947-70E740481C1C}">
                <a14:useLocalDpi xmlns:a14="http://schemas.microsoft.com/office/drawing/2010/main"/>
              </a:ext>
            </a:extLst>
          </a:blip>
          <a:srcRect t="-222" b="-1996"/>
          <a:stretch/>
        </p:blipFill>
        <p:spPr>
          <a:xfrm>
            <a:off x="1" y="-15260"/>
            <a:ext cx="4999598" cy="7033455"/>
          </a:xfrm>
          <a:prstGeom prst="rect">
            <a:avLst/>
          </a:prstGeom>
        </p:spPr>
      </p:pic>
      <p:sp>
        <p:nvSpPr>
          <p:cNvPr id="2" name="Title 1"/>
          <p:cNvSpPr>
            <a:spLocks noGrp="1"/>
          </p:cNvSpPr>
          <p:nvPr>
            <p:ph type="ctrTitle"/>
          </p:nvPr>
        </p:nvSpPr>
        <p:spPr>
          <a:xfrm>
            <a:off x="5450617" y="2530696"/>
            <a:ext cx="3415953" cy="1470025"/>
          </a:xfrm>
        </p:spPr>
        <p:txBody>
          <a:bodyPr lIns="0" rIns="0">
            <a:noAutofit/>
          </a:bodyPr>
          <a:lstStyle>
            <a:lvl1pPr algn="l">
              <a:defRPr sz="3200">
                <a:solidFill>
                  <a:schemeClr val="accent1"/>
                </a:solidFill>
              </a:defRPr>
            </a:lvl1pPr>
          </a:lstStyle>
          <a:p>
            <a:r>
              <a:rPr lang="en-US" dirty="0"/>
              <a:t>Click to edit Master title style</a:t>
            </a:r>
          </a:p>
        </p:txBody>
      </p:sp>
      <p:grpSp>
        <p:nvGrpSpPr>
          <p:cNvPr id="7" name="Group 6"/>
          <p:cNvGrpSpPr/>
          <p:nvPr userDrawn="1"/>
        </p:nvGrpSpPr>
        <p:grpSpPr>
          <a:xfrm>
            <a:off x="3886200" y="1788007"/>
            <a:ext cx="1524000" cy="3048000"/>
            <a:chOff x="4038600" y="2286000"/>
            <a:chExt cx="1524000" cy="2286000"/>
          </a:xfrm>
        </p:grpSpPr>
        <p:sp>
          <p:nvSpPr>
            <p:cNvPr id="8" name="Rectangle 8"/>
            <p:cNvSpPr/>
            <p:nvPr userDrawn="1"/>
          </p:nvSpPr>
          <p:spPr bwMode="auto">
            <a:xfrm>
              <a:off x="4038600" y="2286000"/>
              <a:ext cx="1447800" cy="2286000"/>
            </a:xfrm>
            <a:custGeom>
              <a:avLst/>
              <a:gdLst/>
              <a:ahLst/>
              <a:cxnLst/>
              <a:rect l="l" t="t" r="r" b="b"/>
              <a:pathLst>
                <a:path w="1447800" h="2286000">
                  <a:moveTo>
                    <a:pt x="609600" y="0"/>
                  </a:moveTo>
                  <a:lnTo>
                    <a:pt x="1447800" y="0"/>
                  </a:lnTo>
                  <a:lnTo>
                    <a:pt x="1447800" y="533400"/>
                  </a:lnTo>
                  <a:lnTo>
                    <a:pt x="1447800" y="762000"/>
                  </a:lnTo>
                  <a:lnTo>
                    <a:pt x="1447800" y="2286000"/>
                  </a:lnTo>
                  <a:lnTo>
                    <a:pt x="609600" y="2286000"/>
                  </a:lnTo>
                  <a:lnTo>
                    <a:pt x="609600" y="1600200"/>
                  </a:lnTo>
                  <a:lnTo>
                    <a:pt x="0" y="1600200"/>
                  </a:lnTo>
                  <a:lnTo>
                    <a:pt x="0" y="609600"/>
                  </a:lnTo>
                  <a:lnTo>
                    <a:pt x="609600" y="609600"/>
                  </a:lnTo>
                  <a:lnTo>
                    <a:pt x="609600" y="533400"/>
                  </a:lnTo>
                  <a:close/>
                </a:path>
              </a:pathLst>
            </a:custGeom>
            <a:noFill/>
            <a:ln w="127000" cap="flat" cmpd="sng" algn="ctr">
              <a:solidFill>
                <a:schemeClr val="tx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08" eaLnBrk="0" fontAlgn="base" hangingPunct="0">
                <a:spcBef>
                  <a:spcPct val="0"/>
                </a:spcBef>
                <a:spcAft>
                  <a:spcPct val="0"/>
                </a:spcAft>
              </a:pPr>
              <a:endParaRPr lang="en-US" dirty="0">
                <a:solidFill>
                  <a:srgbClr val="000000"/>
                </a:solidFill>
              </a:endParaRPr>
            </a:p>
          </p:txBody>
        </p:sp>
        <p:sp>
          <p:nvSpPr>
            <p:cNvPr id="9" name="Rectangle 28"/>
            <p:cNvSpPr/>
            <p:nvPr userDrawn="1"/>
          </p:nvSpPr>
          <p:spPr bwMode="auto">
            <a:xfrm>
              <a:off x="4114800" y="2336292"/>
              <a:ext cx="1447800" cy="2185416"/>
            </a:xfrm>
            <a:custGeom>
              <a:avLst/>
              <a:gdLst/>
              <a:ahLst/>
              <a:cxnLst/>
              <a:rect l="l" t="t" r="r" b="b"/>
              <a:pathLst>
                <a:path w="1447800" h="2185416">
                  <a:moveTo>
                    <a:pt x="588264" y="0"/>
                  </a:moveTo>
                  <a:lnTo>
                    <a:pt x="1447800" y="0"/>
                  </a:lnTo>
                  <a:lnTo>
                    <a:pt x="1447800" y="635508"/>
                  </a:lnTo>
                  <a:lnTo>
                    <a:pt x="1447800" y="1473708"/>
                  </a:lnTo>
                  <a:lnTo>
                    <a:pt x="1447800" y="2185416"/>
                  </a:lnTo>
                  <a:lnTo>
                    <a:pt x="588264" y="2185416"/>
                  </a:lnTo>
                  <a:lnTo>
                    <a:pt x="588264" y="1473708"/>
                  </a:lnTo>
                  <a:lnTo>
                    <a:pt x="0" y="1473708"/>
                  </a:lnTo>
                  <a:lnTo>
                    <a:pt x="0" y="635508"/>
                  </a:lnTo>
                  <a:lnTo>
                    <a:pt x="588264" y="635508"/>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08" eaLnBrk="0" fontAlgn="base" hangingPunct="0">
                <a:spcBef>
                  <a:spcPct val="0"/>
                </a:spcBef>
                <a:spcAft>
                  <a:spcPct val="0"/>
                </a:spcAft>
              </a:pPr>
              <a:endParaRPr lang="en-US" dirty="0">
                <a:solidFill>
                  <a:srgbClr val="000000"/>
                </a:solidFill>
              </a:endParaRPr>
            </a:p>
          </p:txBody>
        </p:sp>
      </p:grpSp>
      <p:pic>
        <p:nvPicPr>
          <p:cNvPr id="11" name="Picture 10" descr="INOVA_FullColorRGB_Tag_reg.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605339" y="5372321"/>
            <a:ext cx="2158291" cy="1151088"/>
          </a:xfrm>
          <a:prstGeom prst="rect">
            <a:avLst/>
          </a:prstGeom>
        </p:spPr>
      </p:pic>
    </p:spTree>
    <p:extLst>
      <p:ext uri="{BB962C8B-B14F-4D97-AF65-F5344CB8AC3E}">
        <p14:creationId xmlns:p14="http://schemas.microsoft.com/office/powerpoint/2010/main" val="42220846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b="-1133"/>
          <a:stretch/>
        </p:blipFill>
        <p:spPr>
          <a:xfrm>
            <a:off x="1" y="1"/>
            <a:ext cx="4999598" cy="6961115"/>
          </a:xfrm>
          <a:prstGeom prst="rect">
            <a:avLst/>
          </a:prstGeom>
        </p:spPr>
      </p:pic>
      <p:sp>
        <p:nvSpPr>
          <p:cNvPr id="2" name="Title 1"/>
          <p:cNvSpPr>
            <a:spLocks noGrp="1"/>
          </p:cNvSpPr>
          <p:nvPr>
            <p:ph type="ctrTitle"/>
          </p:nvPr>
        </p:nvSpPr>
        <p:spPr>
          <a:xfrm>
            <a:off x="5450617" y="2530696"/>
            <a:ext cx="3415953" cy="1470025"/>
          </a:xfrm>
        </p:spPr>
        <p:txBody>
          <a:bodyPr lIns="0" rIns="0">
            <a:noAutofit/>
          </a:bodyPr>
          <a:lstStyle>
            <a:lvl1pPr algn="l">
              <a:defRPr sz="3200">
                <a:solidFill>
                  <a:schemeClr val="accent1"/>
                </a:solidFill>
              </a:defRPr>
            </a:lvl1pPr>
          </a:lstStyle>
          <a:p>
            <a:r>
              <a:rPr lang="en-US" dirty="0"/>
              <a:t>Click to edit Master title style</a:t>
            </a:r>
          </a:p>
        </p:txBody>
      </p:sp>
      <p:grpSp>
        <p:nvGrpSpPr>
          <p:cNvPr id="7" name="Group 6"/>
          <p:cNvGrpSpPr/>
          <p:nvPr userDrawn="1"/>
        </p:nvGrpSpPr>
        <p:grpSpPr>
          <a:xfrm>
            <a:off x="3886200" y="1788007"/>
            <a:ext cx="1524000" cy="3048000"/>
            <a:chOff x="4038600" y="2286000"/>
            <a:chExt cx="1524000" cy="2286000"/>
          </a:xfrm>
        </p:grpSpPr>
        <p:sp>
          <p:nvSpPr>
            <p:cNvPr id="8" name="Rectangle 8"/>
            <p:cNvSpPr/>
            <p:nvPr userDrawn="1"/>
          </p:nvSpPr>
          <p:spPr bwMode="auto">
            <a:xfrm>
              <a:off x="4038600" y="2286000"/>
              <a:ext cx="1447800" cy="2286000"/>
            </a:xfrm>
            <a:custGeom>
              <a:avLst/>
              <a:gdLst/>
              <a:ahLst/>
              <a:cxnLst/>
              <a:rect l="l" t="t" r="r" b="b"/>
              <a:pathLst>
                <a:path w="1447800" h="2286000">
                  <a:moveTo>
                    <a:pt x="609600" y="0"/>
                  </a:moveTo>
                  <a:lnTo>
                    <a:pt x="1447800" y="0"/>
                  </a:lnTo>
                  <a:lnTo>
                    <a:pt x="1447800" y="533400"/>
                  </a:lnTo>
                  <a:lnTo>
                    <a:pt x="1447800" y="762000"/>
                  </a:lnTo>
                  <a:lnTo>
                    <a:pt x="1447800" y="2286000"/>
                  </a:lnTo>
                  <a:lnTo>
                    <a:pt x="609600" y="2286000"/>
                  </a:lnTo>
                  <a:lnTo>
                    <a:pt x="609600" y="1600200"/>
                  </a:lnTo>
                  <a:lnTo>
                    <a:pt x="0" y="1600200"/>
                  </a:lnTo>
                  <a:lnTo>
                    <a:pt x="0" y="609600"/>
                  </a:lnTo>
                  <a:lnTo>
                    <a:pt x="609600" y="609600"/>
                  </a:lnTo>
                  <a:lnTo>
                    <a:pt x="609600" y="533400"/>
                  </a:lnTo>
                  <a:close/>
                </a:path>
              </a:pathLst>
            </a:custGeom>
            <a:noFill/>
            <a:ln w="127000" cap="flat" cmpd="sng" algn="ctr">
              <a:solidFill>
                <a:schemeClr val="tx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08" eaLnBrk="0" fontAlgn="base" hangingPunct="0">
                <a:spcBef>
                  <a:spcPct val="0"/>
                </a:spcBef>
                <a:spcAft>
                  <a:spcPct val="0"/>
                </a:spcAft>
              </a:pPr>
              <a:endParaRPr lang="en-US" dirty="0">
                <a:solidFill>
                  <a:srgbClr val="000000"/>
                </a:solidFill>
              </a:endParaRPr>
            </a:p>
          </p:txBody>
        </p:sp>
        <p:sp>
          <p:nvSpPr>
            <p:cNvPr id="9" name="Rectangle 28"/>
            <p:cNvSpPr/>
            <p:nvPr userDrawn="1"/>
          </p:nvSpPr>
          <p:spPr bwMode="auto">
            <a:xfrm>
              <a:off x="4114800" y="2336292"/>
              <a:ext cx="1447800" cy="2185416"/>
            </a:xfrm>
            <a:custGeom>
              <a:avLst/>
              <a:gdLst/>
              <a:ahLst/>
              <a:cxnLst/>
              <a:rect l="l" t="t" r="r" b="b"/>
              <a:pathLst>
                <a:path w="1447800" h="2185416">
                  <a:moveTo>
                    <a:pt x="588264" y="0"/>
                  </a:moveTo>
                  <a:lnTo>
                    <a:pt x="1447800" y="0"/>
                  </a:lnTo>
                  <a:lnTo>
                    <a:pt x="1447800" y="635508"/>
                  </a:lnTo>
                  <a:lnTo>
                    <a:pt x="1447800" y="1473708"/>
                  </a:lnTo>
                  <a:lnTo>
                    <a:pt x="1447800" y="2185416"/>
                  </a:lnTo>
                  <a:lnTo>
                    <a:pt x="588264" y="2185416"/>
                  </a:lnTo>
                  <a:lnTo>
                    <a:pt x="588264" y="1473708"/>
                  </a:lnTo>
                  <a:lnTo>
                    <a:pt x="0" y="1473708"/>
                  </a:lnTo>
                  <a:lnTo>
                    <a:pt x="0" y="635508"/>
                  </a:lnTo>
                  <a:lnTo>
                    <a:pt x="588264" y="635508"/>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08" eaLnBrk="0" fontAlgn="base" hangingPunct="0">
                <a:spcBef>
                  <a:spcPct val="0"/>
                </a:spcBef>
                <a:spcAft>
                  <a:spcPct val="0"/>
                </a:spcAft>
              </a:pPr>
              <a:endParaRPr lang="en-US" dirty="0">
                <a:solidFill>
                  <a:srgbClr val="000000"/>
                </a:solidFill>
              </a:endParaRPr>
            </a:p>
          </p:txBody>
        </p:sp>
      </p:gr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96335" y="5459896"/>
            <a:ext cx="2067282" cy="1020880"/>
          </a:xfrm>
          <a:prstGeom prst="rect">
            <a:avLst/>
          </a:prstGeom>
        </p:spPr>
      </p:pic>
    </p:spTree>
    <p:extLst>
      <p:ext uri="{BB962C8B-B14F-4D97-AF65-F5344CB8AC3E}">
        <p14:creationId xmlns:p14="http://schemas.microsoft.com/office/powerpoint/2010/main" val="3615238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4999598" cy="6858000"/>
          </a:xfrm>
          <a:prstGeom prst="rect">
            <a:avLst/>
          </a:prstGeom>
        </p:spPr>
      </p:pic>
      <p:sp>
        <p:nvSpPr>
          <p:cNvPr id="2" name="Title 1"/>
          <p:cNvSpPr>
            <a:spLocks noGrp="1"/>
          </p:cNvSpPr>
          <p:nvPr>
            <p:ph type="ctrTitle"/>
          </p:nvPr>
        </p:nvSpPr>
        <p:spPr>
          <a:xfrm>
            <a:off x="5450617" y="2530696"/>
            <a:ext cx="3415953" cy="1470025"/>
          </a:xfrm>
        </p:spPr>
        <p:txBody>
          <a:bodyPr lIns="0" rIns="0">
            <a:noAutofit/>
          </a:bodyPr>
          <a:lstStyle>
            <a:lvl1pPr algn="l">
              <a:defRPr sz="3200">
                <a:solidFill>
                  <a:schemeClr val="accent1"/>
                </a:solidFill>
              </a:defRPr>
            </a:lvl1pPr>
          </a:lstStyle>
          <a:p>
            <a:r>
              <a:rPr lang="en-US" dirty="0"/>
              <a:t>Click to edit Master title style</a:t>
            </a:r>
          </a:p>
        </p:txBody>
      </p:sp>
      <p:grpSp>
        <p:nvGrpSpPr>
          <p:cNvPr id="7" name="Group 6"/>
          <p:cNvGrpSpPr/>
          <p:nvPr userDrawn="1"/>
        </p:nvGrpSpPr>
        <p:grpSpPr>
          <a:xfrm>
            <a:off x="3886200" y="1788007"/>
            <a:ext cx="1524000" cy="3048000"/>
            <a:chOff x="4038600" y="2286000"/>
            <a:chExt cx="1524000" cy="2286000"/>
          </a:xfrm>
        </p:grpSpPr>
        <p:sp>
          <p:nvSpPr>
            <p:cNvPr id="8" name="Rectangle 8"/>
            <p:cNvSpPr/>
            <p:nvPr userDrawn="1"/>
          </p:nvSpPr>
          <p:spPr bwMode="auto">
            <a:xfrm>
              <a:off x="4038600" y="2286000"/>
              <a:ext cx="1447800" cy="2286000"/>
            </a:xfrm>
            <a:custGeom>
              <a:avLst/>
              <a:gdLst/>
              <a:ahLst/>
              <a:cxnLst/>
              <a:rect l="l" t="t" r="r" b="b"/>
              <a:pathLst>
                <a:path w="1447800" h="2286000">
                  <a:moveTo>
                    <a:pt x="609600" y="0"/>
                  </a:moveTo>
                  <a:lnTo>
                    <a:pt x="1447800" y="0"/>
                  </a:lnTo>
                  <a:lnTo>
                    <a:pt x="1447800" y="533400"/>
                  </a:lnTo>
                  <a:lnTo>
                    <a:pt x="1447800" y="762000"/>
                  </a:lnTo>
                  <a:lnTo>
                    <a:pt x="1447800" y="2286000"/>
                  </a:lnTo>
                  <a:lnTo>
                    <a:pt x="609600" y="2286000"/>
                  </a:lnTo>
                  <a:lnTo>
                    <a:pt x="609600" y="1600200"/>
                  </a:lnTo>
                  <a:lnTo>
                    <a:pt x="0" y="1600200"/>
                  </a:lnTo>
                  <a:lnTo>
                    <a:pt x="0" y="609600"/>
                  </a:lnTo>
                  <a:lnTo>
                    <a:pt x="609600" y="609600"/>
                  </a:lnTo>
                  <a:lnTo>
                    <a:pt x="609600" y="533400"/>
                  </a:lnTo>
                  <a:close/>
                </a:path>
              </a:pathLst>
            </a:custGeom>
            <a:noFill/>
            <a:ln w="127000" cap="flat" cmpd="sng" algn="ctr">
              <a:solidFill>
                <a:schemeClr val="tx2"/>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08" eaLnBrk="0" fontAlgn="base" hangingPunct="0">
                <a:spcBef>
                  <a:spcPct val="0"/>
                </a:spcBef>
                <a:spcAft>
                  <a:spcPct val="0"/>
                </a:spcAft>
              </a:pPr>
              <a:endParaRPr lang="en-US" dirty="0">
                <a:solidFill>
                  <a:srgbClr val="000000"/>
                </a:solidFill>
              </a:endParaRPr>
            </a:p>
          </p:txBody>
        </p:sp>
        <p:sp>
          <p:nvSpPr>
            <p:cNvPr id="9" name="Rectangle 28"/>
            <p:cNvSpPr/>
            <p:nvPr userDrawn="1"/>
          </p:nvSpPr>
          <p:spPr bwMode="auto">
            <a:xfrm>
              <a:off x="4114800" y="2336292"/>
              <a:ext cx="1447800" cy="2185416"/>
            </a:xfrm>
            <a:custGeom>
              <a:avLst/>
              <a:gdLst/>
              <a:ahLst/>
              <a:cxnLst/>
              <a:rect l="l" t="t" r="r" b="b"/>
              <a:pathLst>
                <a:path w="1447800" h="2185416">
                  <a:moveTo>
                    <a:pt x="588264" y="0"/>
                  </a:moveTo>
                  <a:lnTo>
                    <a:pt x="1447800" y="0"/>
                  </a:lnTo>
                  <a:lnTo>
                    <a:pt x="1447800" y="635508"/>
                  </a:lnTo>
                  <a:lnTo>
                    <a:pt x="1447800" y="1473708"/>
                  </a:lnTo>
                  <a:lnTo>
                    <a:pt x="1447800" y="2185416"/>
                  </a:lnTo>
                  <a:lnTo>
                    <a:pt x="588264" y="2185416"/>
                  </a:lnTo>
                  <a:lnTo>
                    <a:pt x="588264" y="1473708"/>
                  </a:lnTo>
                  <a:lnTo>
                    <a:pt x="0" y="1473708"/>
                  </a:lnTo>
                  <a:lnTo>
                    <a:pt x="0" y="635508"/>
                  </a:lnTo>
                  <a:lnTo>
                    <a:pt x="588264" y="635508"/>
                  </a:lnTo>
                  <a:close/>
                </a:path>
              </a:pathLst>
            </a:cu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108" eaLnBrk="0" fontAlgn="base" hangingPunct="0">
                <a:spcBef>
                  <a:spcPct val="0"/>
                </a:spcBef>
                <a:spcAft>
                  <a:spcPct val="0"/>
                </a:spcAft>
              </a:pPr>
              <a:endParaRPr lang="en-US" dirty="0">
                <a:solidFill>
                  <a:srgbClr val="000000"/>
                </a:solidFill>
              </a:endParaRPr>
            </a:p>
          </p:txBody>
        </p:sp>
      </p:gr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96335" y="5459896"/>
            <a:ext cx="2067282" cy="1020880"/>
          </a:xfrm>
          <a:prstGeom prst="rect">
            <a:avLst/>
          </a:prstGeom>
        </p:spPr>
      </p:pic>
    </p:spTree>
    <p:extLst>
      <p:ext uri="{BB962C8B-B14F-4D97-AF65-F5344CB8AC3E}">
        <p14:creationId xmlns:p14="http://schemas.microsoft.com/office/powerpoint/2010/main" val="32468210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Inova Title and Content">
    <p:spTree>
      <p:nvGrpSpPr>
        <p:cNvPr id="1" name=""/>
        <p:cNvGrpSpPr/>
        <p:nvPr/>
      </p:nvGrpSpPr>
      <p:grpSpPr>
        <a:xfrm>
          <a:off x="0" y="0"/>
          <a:ext cx="0" cy="0"/>
          <a:chOff x="0" y="0"/>
          <a:chExt cx="0" cy="0"/>
        </a:xfrm>
      </p:grpSpPr>
      <p:sp>
        <p:nvSpPr>
          <p:cNvPr id="7" name="Rectangle 6"/>
          <p:cNvSpPr/>
          <p:nvPr userDrawn="1"/>
        </p:nvSpPr>
        <p:spPr bwMode="auto">
          <a:xfrm>
            <a:off x="0" y="0"/>
            <a:ext cx="9144000" cy="908243"/>
          </a:xfrm>
          <a:prstGeom prst="rect">
            <a:avLst/>
          </a:prstGeom>
          <a:solidFill>
            <a:schemeClr val="tx2"/>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bodyPr>
          <a:lstStyle/>
          <a:p>
            <a:pPr defTabSz="914108" eaLnBrk="0" fontAlgn="base" hangingPunct="0">
              <a:spcBef>
                <a:spcPct val="0"/>
              </a:spcBef>
              <a:spcAft>
                <a:spcPct val="0"/>
              </a:spcAft>
            </a:pPr>
            <a:endParaRPr lang="en-US" dirty="0">
              <a:solidFill>
                <a:srgbClr val="000000"/>
              </a:solidFill>
            </a:endParaRPr>
          </a:p>
        </p:txBody>
      </p:sp>
      <p:pic>
        <p:nvPicPr>
          <p:cNvPr id="8" name="Picture 7" descr="INOVA_FullColorRGB_Tag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99261" y="5"/>
            <a:ext cx="1616140" cy="908243"/>
          </a:xfrm>
          <a:prstGeom prst="rect">
            <a:avLst/>
          </a:prstGeom>
        </p:spPr>
      </p:pic>
      <p:sp>
        <p:nvSpPr>
          <p:cNvPr id="2" name="Title 1"/>
          <p:cNvSpPr>
            <a:spLocks noGrp="1"/>
          </p:cNvSpPr>
          <p:nvPr>
            <p:ph type="title"/>
          </p:nvPr>
        </p:nvSpPr>
        <p:spPr>
          <a:xfrm>
            <a:off x="236682" y="1"/>
            <a:ext cx="6621318" cy="908243"/>
          </a:xfrm>
        </p:spPr>
        <p:txBody>
          <a:bodyPr>
            <a:normAutofit/>
          </a:bodyPr>
          <a:lstStyle>
            <a:lvl1pPr algn="l">
              <a:defRPr sz="2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236682" y="1600201"/>
            <a:ext cx="8678718"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36682" y="6356352"/>
            <a:ext cx="2133600" cy="365125"/>
          </a:xfrm>
        </p:spPr>
        <p:txBody>
          <a:bodyPr/>
          <a:lstStyle/>
          <a:p>
            <a:fld id="{38C71B37-3C9C-F24B-88BC-1E1CC8522E58}" type="datetime1">
              <a:rPr lang="en-US" smtClean="0">
                <a:solidFill>
                  <a:srgbClr val="000000">
                    <a:tint val="75000"/>
                  </a:srgbClr>
                </a:solidFill>
              </a:rPr>
              <a:pPr/>
              <a:t>5/18/2018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11" name="Slide Number Placeholder 5"/>
          <p:cNvSpPr>
            <a:spLocks noGrp="1"/>
          </p:cNvSpPr>
          <p:nvPr>
            <p:ph type="sldNum" sz="quarter" idx="12"/>
          </p:nvPr>
        </p:nvSpPr>
        <p:spPr>
          <a:xfrm>
            <a:off x="8073790" y="6356352"/>
            <a:ext cx="841625" cy="365125"/>
          </a:xfrm>
        </p:spPr>
        <p:txBody>
          <a:bodyPr/>
          <a:lstStyle>
            <a:lvl1pPr algn="r">
              <a:defRPr>
                <a:solidFill>
                  <a:srgbClr val="A5A5A9"/>
                </a:solidFill>
              </a:defRPr>
            </a:lvl1pPr>
          </a:lstStyle>
          <a:p>
            <a:fld id="{73332A75-A6C5-CB4E-9BCD-4DAECA8AB2B6}" type="slidenum">
              <a:rPr lang="en-US" smtClean="0"/>
              <a:pPr/>
              <a:t>‹#›</a:t>
            </a:fld>
            <a:endParaRPr lang="en-US" dirty="0"/>
          </a:p>
        </p:txBody>
      </p:sp>
    </p:spTree>
    <p:extLst>
      <p:ext uri="{BB962C8B-B14F-4D97-AF65-F5344CB8AC3E}">
        <p14:creationId xmlns:p14="http://schemas.microsoft.com/office/powerpoint/2010/main" val="1169285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ISCI_Title and Content">
    <p:spTree>
      <p:nvGrpSpPr>
        <p:cNvPr id="1" name=""/>
        <p:cNvGrpSpPr/>
        <p:nvPr/>
      </p:nvGrpSpPr>
      <p:grpSpPr>
        <a:xfrm>
          <a:off x="0" y="0"/>
          <a:ext cx="0" cy="0"/>
          <a:chOff x="0" y="0"/>
          <a:chExt cx="0" cy="0"/>
        </a:xfrm>
      </p:grpSpPr>
      <p:sp>
        <p:nvSpPr>
          <p:cNvPr id="7" name="Rectangle 6"/>
          <p:cNvSpPr/>
          <p:nvPr userDrawn="1"/>
        </p:nvSpPr>
        <p:spPr bwMode="auto">
          <a:xfrm>
            <a:off x="0" y="0"/>
            <a:ext cx="9144000" cy="908243"/>
          </a:xfrm>
          <a:prstGeom prst="rect">
            <a:avLst/>
          </a:prstGeom>
          <a:solidFill>
            <a:schemeClr val="tx2"/>
          </a:solidFill>
          <a:ln w="9525" cap="flat" cmpd="sng" algn="ctr">
            <a:noFill/>
            <a:prstDash val="solid"/>
            <a:round/>
            <a:headEnd type="none" w="med" len="med"/>
            <a:tailEnd type="none" w="med" len="med"/>
          </a:ln>
          <a:effectLst/>
        </p:spPr>
        <p:txBody>
          <a:bodyPr vert="horz" wrap="square" lIns="91414" tIns="45707" rIns="91414" bIns="45707" numCol="1" rtlCol="0" anchor="t" anchorCtr="0" compatLnSpc="1">
            <a:prstTxWarp prst="textNoShape">
              <a:avLst/>
            </a:prstTxWarp>
          </a:bodyPr>
          <a:lstStyle/>
          <a:p>
            <a:pPr defTabSz="914108" eaLnBrk="0" fontAlgn="base" hangingPunct="0">
              <a:spcBef>
                <a:spcPct val="0"/>
              </a:spcBef>
              <a:spcAft>
                <a:spcPct val="0"/>
              </a:spcAft>
            </a:pPr>
            <a:endParaRPr lang="en-US" dirty="0">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0" y="-301247"/>
            <a:ext cx="2298711" cy="1493944"/>
          </a:xfrm>
          <a:prstGeom prst="rect">
            <a:avLst/>
          </a:prstGeom>
        </p:spPr>
      </p:pic>
      <p:sp>
        <p:nvSpPr>
          <p:cNvPr id="2" name="Title 1"/>
          <p:cNvSpPr>
            <a:spLocks noGrp="1"/>
          </p:cNvSpPr>
          <p:nvPr>
            <p:ph type="title"/>
          </p:nvPr>
        </p:nvSpPr>
        <p:spPr>
          <a:xfrm>
            <a:off x="236682" y="1"/>
            <a:ext cx="6621318" cy="908243"/>
          </a:xfrm>
        </p:spPr>
        <p:txBody>
          <a:bodyPr>
            <a:noAutofit/>
          </a:bodyPr>
          <a:lstStyle>
            <a:lvl1pPr algn="l">
              <a:defRPr sz="2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236682" y="1600201"/>
            <a:ext cx="8678718"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36682" y="6356352"/>
            <a:ext cx="2133600" cy="365125"/>
          </a:xfrm>
        </p:spPr>
        <p:txBody>
          <a:bodyPr/>
          <a:lstStyle/>
          <a:p>
            <a:fld id="{9E61E40A-67C8-AC4D-83FE-83725D98AC7E}" type="datetime1">
              <a:rPr lang="en-US" smtClean="0">
                <a:solidFill>
                  <a:srgbClr val="000000">
                    <a:tint val="75000"/>
                  </a:srgbClr>
                </a:solidFill>
              </a:rPr>
              <a:pPr/>
              <a:t>5/18/2018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5"/>
          <p:cNvSpPr>
            <a:spLocks noGrp="1"/>
          </p:cNvSpPr>
          <p:nvPr>
            <p:ph type="sldNum" sz="quarter" idx="12"/>
          </p:nvPr>
        </p:nvSpPr>
        <p:spPr>
          <a:xfrm>
            <a:off x="8073790" y="6356352"/>
            <a:ext cx="841625" cy="365125"/>
          </a:xfrm>
        </p:spPr>
        <p:txBody>
          <a:bodyPr/>
          <a:lstStyle>
            <a:lvl1pPr>
              <a:defRPr>
                <a:solidFill>
                  <a:srgbClr val="A5A5A9"/>
                </a:solidFill>
              </a:defRPr>
            </a:lvl1pPr>
          </a:lstStyle>
          <a:p>
            <a:fld id="{73332A75-A6C5-CB4E-9BCD-4DAECA8AB2B6}" type="slidenum">
              <a:rPr lang="en-US" smtClean="0"/>
              <a:pPr/>
              <a:t>‹#›</a:t>
            </a:fld>
            <a:endParaRPr lang="en-US" dirty="0"/>
          </a:p>
        </p:txBody>
      </p:sp>
    </p:spTree>
    <p:extLst>
      <p:ext uri="{BB962C8B-B14F-4D97-AF65-F5344CB8AC3E}">
        <p14:creationId xmlns:p14="http://schemas.microsoft.com/office/powerpoint/2010/main" val="219042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0886BC-4831-47B5-A713-CAF124808DD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8274747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ISCI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144000" cy="6858000"/>
          </a:xfrm>
        </p:spPr>
        <p:txBody>
          <a:body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000" y="-301247"/>
            <a:ext cx="2298711" cy="1493944"/>
          </a:xfrm>
          <a:prstGeom prst="rect">
            <a:avLst/>
          </a:prstGeom>
        </p:spPr>
      </p:pic>
      <p:sp>
        <p:nvSpPr>
          <p:cNvPr id="2" name="Title 1"/>
          <p:cNvSpPr>
            <a:spLocks noGrp="1"/>
          </p:cNvSpPr>
          <p:nvPr>
            <p:ph type="title"/>
          </p:nvPr>
        </p:nvSpPr>
        <p:spPr>
          <a:xfrm>
            <a:off x="236682" y="1"/>
            <a:ext cx="6621318" cy="908243"/>
          </a:xfrm>
        </p:spPr>
        <p:txBody>
          <a:bodyPr>
            <a:normAutofit/>
          </a:bodyPr>
          <a:lstStyle>
            <a:lvl1pPr algn="l">
              <a:defRPr sz="200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236682" y="1600201"/>
            <a:ext cx="8678718"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36682" y="6356352"/>
            <a:ext cx="2133600" cy="365125"/>
          </a:xfrm>
        </p:spPr>
        <p:txBody>
          <a:bodyPr/>
          <a:lstStyle/>
          <a:p>
            <a:fld id="{41DD6AAD-875A-C443-B375-06C756F8AB88}" type="datetime1">
              <a:rPr lang="en-US" smtClean="0">
                <a:solidFill>
                  <a:srgbClr val="000000">
                    <a:tint val="75000"/>
                  </a:srgbClr>
                </a:solidFill>
              </a:rPr>
              <a:pPr/>
              <a:t>5/18/2018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10" name="Slide Number Placeholder 5"/>
          <p:cNvSpPr>
            <a:spLocks noGrp="1"/>
          </p:cNvSpPr>
          <p:nvPr>
            <p:ph type="sldNum" sz="quarter" idx="12"/>
          </p:nvPr>
        </p:nvSpPr>
        <p:spPr>
          <a:xfrm>
            <a:off x="8136210" y="6356352"/>
            <a:ext cx="779190" cy="365125"/>
          </a:xfrm>
        </p:spPr>
        <p:txBody>
          <a:bodyPr/>
          <a:lstStyle>
            <a:lvl1pPr>
              <a:defRPr>
                <a:solidFill>
                  <a:srgbClr val="A5A5A9"/>
                </a:solidFill>
              </a:defRPr>
            </a:lvl1pPr>
          </a:lstStyle>
          <a:p>
            <a:fld id="{73332A75-A6C5-CB4E-9BCD-4DAECA8AB2B6}" type="slidenum">
              <a:rPr lang="en-US" smtClean="0"/>
              <a:pPr/>
              <a:t>‹#›</a:t>
            </a:fld>
            <a:endParaRPr lang="en-US" dirty="0"/>
          </a:p>
        </p:txBody>
      </p:sp>
    </p:spTree>
    <p:extLst>
      <p:ext uri="{BB962C8B-B14F-4D97-AF65-F5344CB8AC3E}">
        <p14:creationId xmlns:p14="http://schemas.microsoft.com/office/powerpoint/2010/main" val="38745454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B68E1-3677-2945-9E26-F074B9F91C5E}" type="datetime1">
              <a:rPr lang="en-US" smtClean="0">
                <a:solidFill>
                  <a:srgbClr val="000000">
                    <a:tint val="75000"/>
                  </a:srgbClr>
                </a:solidFill>
              </a:rPr>
              <a:pPr/>
              <a:t>5/18/2018</a:t>
            </a:fld>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73332A75-A6C5-CB4E-9BCD-4DAECA8AB2B6}" type="slidenum">
              <a:rPr lang="en-US" smtClean="0">
                <a:solidFill>
                  <a:srgbClr val="A5A5A9"/>
                </a:solidFill>
              </a:rPr>
              <a:pPr/>
              <a:t>‹#›</a:t>
            </a:fld>
            <a:endParaRPr lang="en-US" dirty="0">
              <a:solidFill>
                <a:srgbClr val="A5A5A9"/>
              </a:solidFill>
            </a:endParaRPr>
          </a:p>
        </p:txBody>
      </p:sp>
    </p:spTree>
    <p:extLst>
      <p:ext uri="{BB962C8B-B14F-4D97-AF65-F5344CB8AC3E}">
        <p14:creationId xmlns:p14="http://schemas.microsoft.com/office/powerpoint/2010/main" val="14085280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1" descr="logo ba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78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descr="nInova_OpenPlus for 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73300" y="2451100"/>
            <a:ext cx="1450975"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A01028-4937-499D-B7AA-2859E4FF9E1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2446740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8E6965-E3B6-468F-82A9-51D972DBC9F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9272455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654DC2-6D11-4A9D-94E7-74C4597B1D5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957547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7E3EFF-E38E-4968-AC53-945A4E069D0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5415110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B8AAE8-D0BB-4512-ADD0-80E8311347B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8961376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E6A2F1-CC34-4833-A36A-8B0475C3724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9487715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E7BC26-18E0-4561-A8B9-71246EBCCC7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7347153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2865AF-14BA-4725-9C4F-4BC652E161D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1539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997EB9-A915-4C69-93D8-CD5E997F567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54459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A1D9B9-24B8-42AD-8AD0-E461F565396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254041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E06DC0-A640-46A4-9CEF-8AE2BB3B73B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061187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07695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879DC7-CFF8-422A-A5C1-CD9DC78D0C0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9537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1.emf"/><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theme" Target="../theme/theme7.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emf"/><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logo ba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588"/>
            <a:ext cx="9167813"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US" altLang="en-US" dirty="0">
              <a:solidFill>
                <a:srgbClr val="000000"/>
              </a:solidFill>
            </a:endParaRP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US" altLang="en-US" dirty="0">
              <a:solidFill>
                <a:srgbClr val="000000"/>
              </a:solidFill>
            </a:endParaRP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3F072B72-8F8D-4961-8351-BF9C6FB24AFF}"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1975232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300">
          <a:solidFill>
            <a:schemeClr val="bg1"/>
          </a:solidFill>
          <a:latin typeface="+mj-lt"/>
          <a:ea typeface="+mj-ea"/>
          <a:cs typeface="+mj-cs"/>
        </a:defRPr>
      </a:lvl1pPr>
      <a:lvl2pPr algn="l" rtl="0" eaLnBrk="0" fontAlgn="base" hangingPunct="0">
        <a:spcBef>
          <a:spcPct val="0"/>
        </a:spcBef>
        <a:spcAft>
          <a:spcPct val="0"/>
        </a:spcAft>
        <a:defRPr sz="2300">
          <a:solidFill>
            <a:schemeClr val="bg1"/>
          </a:solidFill>
          <a:latin typeface="Arial" pitchFamily="34" charset="0"/>
        </a:defRPr>
      </a:lvl2pPr>
      <a:lvl3pPr algn="l" rtl="0" eaLnBrk="0" fontAlgn="base" hangingPunct="0">
        <a:spcBef>
          <a:spcPct val="0"/>
        </a:spcBef>
        <a:spcAft>
          <a:spcPct val="0"/>
        </a:spcAft>
        <a:defRPr sz="2300">
          <a:solidFill>
            <a:schemeClr val="bg1"/>
          </a:solidFill>
          <a:latin typeface="Arial" pitchFamily="34" charset="0"/>
        </a:defRPr>
      </a:lvl3pPr>
      <a:lvl4pPr algn="l" rtl="0" eaLnBrk="0" fontAlgn="base" hangingPunct="0">
        <a:spcBef>
          <a:spcPct val="0"/>
        </a:spcBef>
        <a:spcAft>
          <a:spcPct val="0"/>
        </a:spcAft>
        <a:defRPr sz="2300">
          <a:solidFill>
            <a:schemeClr val="bg1"/>
          </a:solidFill>
          <a:latin typeface="Arial" pitchFamily="34" charset="0"/>
        </a:defRPr>
      </a:lvl4pPr>
      <a:lvl5pPr algn="l" rtl="0" eaLnBrk="0" fontAlgn="base" hangingPunct="0">
        <a:spcBef>
          <a:spcPct val="0"/>
        </a:spcBef>
        <a:spcAft>
          <a:spcPct val="0"/>
        </a:spcAft>
        <a:defRPr sz="2300">
          <a:solidFill>
            <a:schemeClr val="bg1"/>
          </a:solidFill>
          <a:latin typeface="Arial" pitchFamily="34" charset="0"/>
        </a:defRPr>
      </a:lvl5pPr>
      <a:lvl6pPr marL="457200" algn="l" rtl="0" fontAlgn="base">
        <a:spcBef>
          <a:spcPct val="0"/>
        </a:spcBef>
        <a:spcAft>
          <a:spcPct val="0"/>
        </a:spcAft>
        <a:defRPr sz="2300">
          <a:solidFill>
            <a:schemeClr val="bg1"/>
          </a:solidFill>
          <a:latin typeface="Arial" pitchFamily="34" charset="0"/>
        </a:defRPr>
      </a:lvl6pPr>
      <a:lvl7pPr marL="914400" algn="l" rtl="0" fontAlgn="base">
        <a:spcBef>
          <a:spcPct val="0"/>
        </a:spcBef>
        <a:spcAft>
          <a:spcPct val="0"/>
        </a:spcAft>
        <a:defRPr sz="2300">
          <a:solidFill>
            <a:schemeClr val="bg1"/>
          </a:solidFill>
          <a:latin typeface="Arial" pitchFamily="34" charset="0"/>
        </a:defRPr>
      </a:lvl7pPr>
      <a:lvl8pPr marL="1371600" algn="l" rtl="0" fontAlgn="base">
        <a:spcBef>
          <a:spcPct val="0"/>
        </a:spcBef>
        <a:spcAft>
          <a:spcPct val="0"/>
        </a:spcAft>
        <a:defRPr sz="2300">
          <a:solidFill>
            <a:schemeClr val="bg1"/>
          </a:solidFill>
          <a:latin typeface="Arial" pitchFamily="34" charset="0"/>
        </a:defRPr>
      </a:lvl8pPr>
      <a:lvl9pPr marL="1828800" algn="l" rtl="0" fontAlgn="base">
        <a:spcBef>
          <a:spcPct val="0"/>
        </a:spcBef>
        <a:spcAft>
          <a:spcPct val="0"/>
        </a:spcAft>
        <a:defRPr sz="23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D52B1E"/>
        </a:buClr>
        <a:buChar char="•"/>
        <a:defRPr>
          <a:solidFill>
            <a:srgbClr val="00337F"/>
          </a:solidFill>
          <a:latin typeface="+mn-lt"/>
          <a:ea typeface="+mn-ea"/>
          <a:cs typeface="+mn-cs"/>
        </a:defRPr>
      </a:lvl1pPr>
      <a:lvl2pPr marL="742950" indent="-285750" algn="l" rtl="0" eaLnBrk="0" fontAlgn="base" hangingPunct="0">
        <a:spcBef>
          <a:spcPct val="20000"/>
        </a:spcBef>
        <a:spcAft>
          <a:spcPct val="0"/>
        </a:spcAft>
        <a:buClr>
          <a:srgbClr val="D52B1E"/>
        </a:buClr>
        <a:buChar char="–"/>
        <a:defRPr>
          <a:solidFill>
            <a:srgbClr val="00337F"/>
          </a:solidFill>
          <a:latin typeface="+mn-lt"/>
        </a:defRPr>
      </a:lvl2pPr>
      <a:lvl3pPr marL="1143000" indent="-228600" algn="l" rtl="0" eaLnBrk="0" fontAlgn="base" hangingPunct="0">
        <a:spcBef>
          <a:spcPct val="20000"/>
        </a:spcBef>
        <a:spcAft>
          <a:spcPct val="0"/>
        </a:spcAft>
        <a:buClr>
          <a:srgbClr val="D52B1E"/>
        </a:buClr>
        <a:buChar char="•"/>
        <a:defRPr>
          <a:solidFill>
            <a:srgbClr val="00337F"/>
          </a:solidFill>
          <a:latin typeface="+mn-lt"/>
        </a:defRPr>
      </a:lvl3pPr>
      <a:lvl4pPr marL="1600200" indent="-228600" algn="l" rtl="0" eaLnBrk="0" fontAlgn="base" hangingPunct="0">
        <a:spcBef>
          <a:spcPct val="20000"/>
        </a:spcBef>
        <a:spcAft>
          <a:spcPct val="0"/>
        </a:spcAft>
        <a:buClr>
          <a:srgbClr val="D52B1E"/>
        </a:buClr>
        <a:buChar char="–"/>
        <a:defRPr>
          <a:solidFill>
            <a:srgbClr val="00337F"/>
          </a:solidFill>
          <a:latin typeface="+mn-lt"/>
        </a:defRPr>
      </a:lvl4pPr>
      <a:lvl5pPr marL="2057400" indent="-228600" algn="l" rtl="0" eaLnBrk="0" fontAlgn="base" hangingPunct="0">
        <a:spcBef>
          <a:spcPct val="20000"/>
        </a:spcBef>
        <a:spcAft>
          <a:spcPct val="0"/>
        </a:spcAft>
        <a:buClr>
          <a:srgbClr val="D52B1E"/>
        </a:buClr>
        <a:buChar char="•"/>
        <a:defRPr>
          <a:solidFill>
            <a:srgbClr val="00337F"/>
          </a:solidFill>
          <a:latin typeface="+mn-lt"/>
        </a:defRPr>
      </a:lvl5pPr>
      <a:lvl6pPr marL="2514600" indent="-228600" algn="l" rtl="0" fontAlgn="base">
        <a:spcBef>
          <a:spcPct val="20000"/>
        </a:spcBef>
        <a:spcAft>
          <a:spcPct val="0"/>
        </a:spcAft>
        <a:buClr>
          <a:srgbClr val="D52B1E"/>
        </a:buClr>
        <a:buChar char="•"/>
        <a:defRPr>
          <a:solidFill>
            <a:srgbClr val="00337F"/>
          </a:solidFill>
          <a:latin typeface="+mn-lt"/>
        </a:defRPr>
      </a:lvl6pPr>
      <a:lvl7pPr marL="2971800" indent="-228600" algn="l" rtl="0" fontAlgn="base">
        <a:spcBef>
          <a:spcPct val="20000"/>
        </a:spcBef>
        <a:spcAft>
          <a:spcPct val="0"/>
        </a:spcAft>
        <a:buClr>
          <a:srgbClr val="D52B1E"/>
        </a:buClr>
        <a:buChar char="•"/>
        <a:defRPr>
          <a:solidFill>
            <a:srgbClr val="00337F"/>
          </a:solidFill>
          <a:latin typeface="+mn-lt"/>
        </a:defRPr>
      </a:lvl7pPr>
      <a:lvl8pPr marL="3429000" indent="-228600" algn="l" rtl="0" fontAlgn="base">
        <a:spcBef>
          <a:spcPct val="20000"/>
        </a:spcBef>
        <a:spcAft>
          <a:spcPct val="0"/>
        </a:spcAft>
        <a:buClr>
          <a:srgbClr val="D52B1E"/>
        </a:buClr>
        <a:buChar char="•"/>
        <a:defRPr>
          <a:solidFill>
            <a:srgbClr val="00337F"/>
          </a:solidFill>
          <a:latin typeface="+mn-lt"/>
        </a:defRPr>
      </a:lvl8pPr>
      <a:lvl9pPr marL="3886200" indent="-228600" algn="l" rtl="0" fontAlgn="base">
        <a:spcBef>
          <a:spcPct val="20000"/>
        </a:spcBef>
        <a:spcAft>
          <a:spcPct val="0"/>
        </a:spcAft>
        <a:buClr>
          <a:srgbClr val="D52B1E"/>
        </a:buClr>
        <a:buChar char="•"/>
        <a:defRPr>
          <a:solidFill>
            <a:srgbClr val="00337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logo ba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588"/>
            <a:ext cx="9167813"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fontAlgn="base">
              <a:spcBef>
                <a:spcPct val="0"/>
              </a:spcBef>
              <a:spcAft>
                <a:spcPct val="0"/>
              </a:spcAft>
              <a:defRPr/>
            </a:pPr>
            <a:endParaRPr lang="en-US" altLang="en-US" dirty="0">
              <a:solidFill>
                <a:srgbClr val="000000"/>
              </a:solidFill>
            </a:endParaRP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fontAlgn="base">
              <a:spcBef>
                <a:spcPct val="0"/>
              </a:spcBef>
              <a:spcAft>
                <a:spcPct val="0"/>
              </a:spcAft>
              <a:defRPr/>
            </a:pPr>
            <a:endParaRPr lang="en-US" altLang="en-US" dirty="0">
              <a:solidFill>
                <a:srgbClr val="000000"/>
              </a:solidFill>
            </a:endParaRP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fontAlgn="base">
              <a:spcBef>
                <a:spcPct val="0"/>
              </a:spcBef>
              <a:spcAft>
                <a:spcPct val="0"/>
              </a:spcAft>
              <a:defRPr/>
            </a:pPr>
            <a:fld id="{0D17DC92-5607-4DD2-8E3C-7FA15A416A8D}"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723800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2300">
          <a:solidFill>
            <a:schemeClr val="bg1"/>
          </a:solidFill>
          <a:latin typeface="+mj-lt"/>
          <a:ea typeface="+mj-ea"/>
          <a:cs typeface="+mj-cs"/>
        </a:defRPr>
      </a:lvl1pPr>
      <a:lvl2pPr algn="l" rtl="0" eaLnBrk="0" fontAlgn="base" hangingPunct="0">
        <a:spcBef>
          <a:spcPct val="0"/>
        </a:spcBef>
        <a:spcAft>
          <a:spcPct val="0"/>
        </a:spcAft>
        <a:defRPr sz="2300">
          <a:solidFill>
            <a:schemeClr val="bg1"/>
          </a:solidFill>
          <a:latin typeface="Arial" pitchFamily="34" charset="0"/>
        </a:defRPr>
      </a:lvl2pPr>
      <a:lvl3pPr algn="l" rtl="0" eaLnBrk="0" fontAlgn="base" hangingPunct="0">
        <a:spcBef>
          <a:spcPct val="0"/>
        </a:spcBef>
        <a:spcAft>
          <a:spcPct val="0"/>
        </a:spcAft>
        <a:defRPr sz="2300">
          <a:solidFill>
            <a:schemeClr val="bg1"/>
          </a:solidFill>
          <a:latin typeface="Arial" pitchFamily="34" charset="0"/>
        </a:defRPr>
      </a:lvl3pPr>
      <a:lvl4pPr algn="l" rtl="0" eaLnBrk="0" fontAlgn="base" hangingPunct="0">
        <a:spcBef>
          <a:spcPct val="0"/>
        </a:spcBef>
        <a:spcAft>
          <a:spcPct val="0"/>
        </a:spcAft>
        <a:defRPr sz="2300">
          <a:solidFill>
            <a:schemeClr val="bg1"/>
          </a:solidFill>
          <a:latin typeface="Arial" pitchFamily="34" charset="0"/>
        </a:defRPr>
      </a:lvl4pPr>
      <a:lvl5pPr algn="l" rtl="0" eaLnBrk="0" fontAlgn="base" hangingPunct="0">
        <a:spcBef>
          <a:spcPct val="0"/>
        </a:spcBef>
        <a:spcAft>
          <a:spcPct val="0"/>
        </a:spcAft>
        <a:defRPr sz="2300">
          <a:solidFill>
            <a:schemeClr val="bg1"/>
          </a:solidFill>
          <a:latin typeface="Arial" pitchFamily="34" charset="0"/>
        </a:defRPr>
      </a:lvl5pPr>
      <a:lvl6pPr marL="457200" algn="l" rtl="0" fontAlgn="base">
        <a:spcBef>
          <a:spcPct val="0"/>
        </a:spcBef>
        <a:spcAft>
          <a:spcPct val="0"/>
        </a:spcAft>
        <a:defRPr sz="2300">
          <a:solidFill>
            <a:schemeClr val="bg1"/>
          </a:solidFill>
          <a:latin typeface="Arial" pitchFamily="34" charset="0"/>
        </a:defRPr>
      </a:lvl6pPr>
      <a:lvl7pPr marL="914400" algn="l" rtl="0" fontAlgn="base">
        <a:spcBef>
          <a:spcPct val="0"/>
        </a:spcBef>
        <a:spcAft>
          <a:spcPct val="0"/>
        </a:spcAft>
        <a:defRPr sz="2300">
          <a:solidFill>
            <a:schemeClr val="bg1"/>
          </a:solidFill>
          <a:latin typeface="Arial" pitchFamily="34" charset="0"/>
        </a:defRPr>
      </a:lvl7pPr>
      <a:lvl8pPr marL="1371600" algn="l" rtl="0" fontAlgn="base">
        <a:spcBef>
          <a:spcPct val="0"/>
        </a:spcBef>
        <a:spcAft>
          <a:spcPct val="0"/>
        </a:spcAft>
        <a:defRPr sz="2300">
          <a:solidFill>
            <a:schemeClr val="bg1"/>
          </a:solidFill>
          <a:latin typeface="Arial" pitchFamily="34" charset="0"/>
        </a:defRPr>
      </a:lvl8pPr>
      <a:lvl9pPr marL="1828800" algn="l" rtl="0" fontAlgn="base">
        <a:spcBef>
          <a:spcPct val="0"/>
        </a:spcBef>
        <a:spcAft>
          <a:spcPct val="0"/>
        </a:spcAft>
        <a:defRPr sz="23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D52B1E"/>
        </a:buClr>
        <a:buChar char="•"/>
        <a:defRPr>
          <a:solidFill>
            <a:srgbClr val="00337F"/>
          </a:solidFill>
          <a:latin typeface="+mn-lt"/>
          <a:ea typeface="+mn-ea"/>
          <a:cs typeface="+mn-cs"/>
        </a:defRPr>
      </a:lvl1pPr>
      <a:lvl2pPr marL="742950" indent="-285750" algn="l" rtl="0" eaLnBrk="0" fontAlgn="base" hangingPunct="0">
        <a:spcBef>
          <a:spcPct val="20000"/>
        </a:spcBef>
        <a:spcAft>
          <a:spcPct val="0"/>
        </a:spcAft>
        <a:buClr>
          <a:srgbClr val="D52B1E"/>
        </a:buClr>
        <a:buChar char="–"/>
        <a:defRPr>
          <a:solidFill>
            <a:srgbClr val="00337F"/>
          </a:solidFill>
          <a:latin typeface="+mn-lt"/>
        </a:defRPr>
      </a:lvl2pPr>
      <a:lvl3pPr marL="1143000" indent="-228600" algn="l" rtl="0" eaLnBrk="0" fontAlgn="base" hangingPunct="0">
        <a:spcBef>
          <a:spcPct val="20000"/>
        </a:spcBef>
        <a:spcAft>
          <a:spcPct val="0"/>
        </a:spcAft>
        <a:buClr>
          <a:srgbClr val="D52B1E"/>
        </a:buClr>
        <a:buChar char="•"/>
        <a:defRPr>
          <a:solidFill>
            <a:srgbClr val="00337F"/>
          </a:solidFill>
          <a:latin typeface="+mn-lt"/>
        </a:defRPr>
      </a:lvl3pPr>
      <a:lvl4pPr marL="1600200" indent="-228600" algn="l" rtl="0" eaLnBrk="0" fontAlgn="base" hangingPunct="0">
        <a:spcBef>
          <a:spcPct val="20000"/>
        </a:spcBef>
        <a:spcAft>
          <a:spcPct val="0"/>
        </a:spcAft>
        <a:buClr>
          <a:srgbClr val="D52B1E"/>
        </a:buClr>
        <a:buChar char="–"/>
        <a:defRPr>
          <a:solidFill>
            <a:srgbClr val="00337F"/>
          </a:solidFill>
          <a:latin typeface="+mn-lt"/>
        </a:defRPr>
      </a:lvl4pPr>
      <a:lvl5pPr marL="2057400" indent="-228600" algn="l" rtl="0" eaLnBrk="0" fontAlgn="base" hangingPunct="0">
        <a:spcBef>
          <a:spcPct val="20000"/>
        </a:spcBef>
        <a:spcAft>
          <a:spcPct val="0"/>
        </a:spcAft>
        <a:buClr>
          <a:srgbClr val="D52B1E"/>
        </a:buClr>
        <a:buChar char="•"/>
        <a:defRPr>
          <a:solidFill>
            <a:srgbClr val="00337F"/>
          </a:solidFill>
          <a:latin typeface="+mn-lt"/>
        </a:defRPr>
      </a:lvl5pPr>
      <a:lvl6pPr marL="2514600" indent="-228600" algn="l" rtl="0" fontAlgn="base">
        <a:spcBef>
          <a:spcPct val="20000"/>
        </a:spcBef>
        <a:spcAft>
          <a:spcPct val="0"/>
        </a:spcAft>
        <a:buClr>
          <a:srgbClr val="D52B1E"/>
        </a:buClr>
        <a:buChar char="•"/>
        <a:defRPr>
          <a:solidFill>
            <a:srgbClr val="00337F"/>
          </a:solidFill>
          <a:latin typeface="+mn-lt"/>
        </a:defRPr>
      </a:lvl6pPr>
      <a:lvl7pPr marL="2971800" indent="-228600" algn="l" rtl="0" fontAlgn="base">
        <a:spcBef>
          <a:spcPct val="20000"/>
        </a:spcBef>
        <a:spcAft>
          <a:spcPct val="0"/>
        </a:spcAft>
        <a:buClr>
          <a:srgbClr val="D52B1E"/>
        </a:buClr>
        <a:buChar char="•"/>
        <a:defRPr>
          <a:solidFill>
            <a:srgbClr val="00337F"/>
          </a:solidFill>
          <a:latin typeface="+mn-lt"/>
        </a:defRPr>
      </a:lvl7pPr>
      <a:lvl8pPr marL="3429000" indent="-228600" algn="l" rtl="0" fontAlgn="base">
        <a:spcBef>
          <a:spcPct val="20000"/>
        </a:spcBef>
        <a:spcAft>
          <a:spcPct val="0"/>
        </a:spcAft>
        <a:buClr>
          <a:srgbClr val="D52B1E"/>
        </a:buClr>
        <a:buChar char="•"/>
        <a:defRPr>
          <a:solidFill>
            <a:srgbClr val="00337F"/>
          </a:solidFill>
          <a:latin typeface="+mn-lt"/>
        </a:defRPr>
      </a:lvl8pPr>
      <a:lvl9pPr marL="3886200" indent="-228600" algn="l" rtl="0" fontAlgn="base">
        <a:spcBef>
          <a:spcPct val="20000"/>
        </a:spcBef>
        <a:spcAft>
          <a:spcPct val="0"/>
        </a:spcAft>
        <a:buClr>
          <a:srgbClr val="D52B1E"/>
        </a:buClr>
        <a:buChar char="•"/>
        <a:defRPr>
          <a:solidFill>
            <a:srgbClr val="00337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logo bar"/>
          <p:cNvPicPr>
            <a:picLocks noChangeAspect="1" noChangeArrowheads="1"/>
          </p:cNvPicPr>
          <p:nvPr userDrawn="1"/>
        </p:nvPicPr>
        <p:blipFill>
          <a:blip r:embed="rId15" cstate="print"/>
          <a:srcRect/>
          <a:stretch>
            <a:fillRect/>
          </a:stretch>
        </p:blipFill>
        <p:spPr bwMode="auto">
          <a:xfrm>
            <a:off x="0" y="-1588"/>
            <a:ext cx="9167813" cy="1066801"/>
          </a:xfrm>
          <a:prstGeom prst="rect">
            <a:avLst/>
          </a:prstGeom>
          <a:noFill/>
          <a:ln w="9525">
            <a:noFill/>
            <a:miter lim="800000"/>
            <a:headEnd/>
            <a:tailEnd/>
          </a:ln>
        </p:spPr>
      </p:pic>
      <p:sp>
        <p:nvSpPr>
          <p:cNvPr id="1027" name="Rectangle 2"/>
          <p:cNvSpPr>
            <a:spLocks noGrp="1" noChangeArrowheads="1"/>
          </p:cNvSpPr>
          <p:nvPr>
            <p:ph type="title"/>
          </p:nvPr>
        </p:nvSpPr>
        <p:spPr bwMode="auto">
          <a:xfrm>
            <a:off x="381000" y="0"/>
            <a:ext cx="7848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fontAlgn="base">
              <a:spcBef>
                <a:spcPct val="0"/>
              </a:spcBef>
              <a:spcAft>
                <a:spcPct val="0"/>
              </a:spcAft>
              <a:defRPr/>
            </a:pPr>
            <a:endParaRPr lang="en-US" altLang="en-US" dirty="0">
              <a:solidFill>
                <a:srgbClr val="000000"/>
              </a:solidFill>
            </a:endParaRP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fontAlgn="base">
              <a:spcBef>
                <a:spcPct val="0"/>
              </a:spcBef>
              <a:spcAft>
                <a:spcPct val="0"/>
              </a:spcAft>
              <a:defRPr/>
            </a:pPr>
            <a:endParaRPr lang="en-US" altLang="en-US" dirty="0">
              <a:solidFill>
                <a:srgbClr val="000000"/>
              </a:solidFill>
            </a:endParaRP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fontAlgn="base">
              <a:spcBef>
                <a:spcPct val="0"/>
              </a:spcBef>
              <a:spcAft>
                <a:spcPct val="0"/>
              </a:spcAft>
              <a:defRPr/>
            </a:pPr>
            <a:fld id="{ABFBA63E-9B87-4B92-8DD4-F7C9994DBC8E}"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8302071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rtl="0" eaLnBrk="0" fontAlgn="base" hangingPunct="0">
        <a:spcBef>
          <a:spcPct val="0"/>
        </a:spcBef>
        <a:spcAft>
          <a:spcPct val="0"/>
        </a:spcAft>
        <a:defRPr sz="2300">
          <a:solidFill>
            <a:schemeClr val="bg1"/>
          </a:solidFill>
          <a:latin typeface="+mj-lt"/>
          <a:ea typeface="+mj-ea"/>
          <a:cs typeface="+mj-cs"/>
        </a:defRPr>
      </a:lvl1pPr>
      <a:lvl2pPr algn="l" rtl="0" eaLnBrk="0" fontAlgn="base" hangingPunct="0">
        <a:spcBef>
          <a:spcPct val="0"/>
        </a:spcBef>
        <a:spcAft>
          <a:spcPct val="0"/>
        </a:spcAft>
        <a:defRPr sz="2300">
          <a:solidFill>
            <a:schemeClr val="bg1"/>
          </a:solidFill>
          <a:latin typeface="Arial" pitchFamily="34" charset="0"/>
        </a:defRPr>
      </a:lvl2pPr>
      <a:lvl3pPr algn="l" rtl="0" eaLnBrk="0" fontAlgn="base" hangingPunct="0">
        <a:spcBef>
          <a:spcPct val="0"/>
        </a:spcBef>
        <a:spcAft>
          <a:spcPct val="0"/>
        </a:spcAft>
        <a:defRPr sz="2300">
          <a:solidFill>
            <a:schemeClr val="bg1"/>
          </a:solidFill>
          <a:latin typeface="Arial" pitchFamily="34" charset="0"/>
        </a:defRPr>
      </a:lvl3pPr>
      <a:lvl4pPr algn="l" rtl="0" eaLnBrk="0" fontAlgn="base" hangingPunct="0">
        <a:spcBef>
          <a:spcPct val="0"/>
        </a:spcBef>
        <a:spcAft>
          <a:spcPct val="0"/>
        </a:spcAft>
        <a:defRPr sz="2300">
          <a:solidFill>
            <a:schemeClr val="bg1"/>
          </a:solidFill>
          <a:latin typeface="Arial" pitchFamily="34" charset="0"/>
        </a:defRPr>
      </a:lvl4pPr>
      <a:lvl5pPr algn="l" rtl="0" eaLnBrk="0" fontAlgn="base" hangingPunct="0">
        <a:spcBef>
          <a:spcPct val="0"/>
        </a:spcBef>
        <a:spcAft>
          <a:spcPct val="0"/>
        </a:spcAft>
        <a:defRPr sz="2300">
          <a:solidFill>
            <a:schemeClr val="bg1"/>
          </a:solidFill>
          <a:latin typeface="Arial" pitchFamily="34" charset="0"/>
        </a:defRPr>
      </a:lvl5pPr>
      <a:lvl6pPr marL="457200" algn="l" rtl="0" fontAlgn="base">
        <a:spcBef>
          <a:spcPct val="0"/>
        </a:spcBef>
        <a:spcAft>
          <a:spcPct val="0"/>
        </a:spcAft>
        <a:defRPr sz="2300">
          <a:solidFill>
            <a:schemeClr val="bg1"/>
          </a:solidFill>
          <a:latin typeface="Arial" pitchFamily="34" charset="0"/>
        </a:defRPr>
      </a:lvl6pPr>
      <a:lvl7pPr marL="914400" algn="l" rtl="0" fontAlgn="base">
        <a:spcBef>
          <a:spcPct val="0"/>
        </a:spcBef>
        <a:spcAft>
          <a:spcPct val="0"/>
        </a:spcAft>
        <a:defRPr sz="2300">
          <a:solidFill>
            <a:schemeClr val="bg1"/>
          </a:solidFill>
          <a:latin typeface="Arial" pitchFamily="34" charset="0"/>
        </a:defRPr>
      </a:lvl7pPr>
      <a:lvl8pPr marL="1371600" algn="l" rtl="0" fontAlgn="base">
        <a:spcBef>
          <a:spcPct val="0"/>
        </a:spcBef>
        <a:spcAft>
          <a:spcPct val="0"/>
        </a:spcAft>
        <a:defRPr sz="2300">
          <a:solidFill>
            <a:schemeClr val="bg1"/>
          </a:solidFill>
          <a:latin typeface="Arial" pitchFamily="34" charset="0"/>
        </a:defRPr>
      </a:lvl8pPr>
      <a:lvl9pPr marL="1828800" algn="l" rtl="0" fontAlgn="base">
        <a:spcBef>
          <a:spcPct val="0"/>
        </a:spcBef>
        <a:spcAft>
          <a:spcPct val="0"/>
        </a:spcAft>
        <a:defRPr sz="23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D52B1E"/>
        </a:buClr>
        <a:buChar char="•"/>
        <a:defRPr>
          <a:solidFill>
            <a:srgbClr val="00337F"/>
          </a:solidFill>
          <a:latin typeface="+mn-lt"/>
          <a:ea typeface="+mn-ea"/>
          <a:cs typeface="+mn-cs"/>
        </a:defRPr>
      </a:lvl1pPr>
      <a:lvl2pPr marL="742950" indent="-285750" algn="l" rtl="0" eaLnBrk="0" fontAlgn="base" hangingPunct="0">
        <a:spcBef>
          <a:spcPct val="20000"/>
        </a:spcBef>
        <a:spcAft>
          <a:spcPct val="0"/>
        </a:spcAft>
        <a:buClr>
          <a:srgbClr val="D52B1E"/>
        </a:buClr>
        <a:buChar char="–"/>
        <a:defRPr>
          <a:solidFill>
            <a:srgbClr val="00337F"/>
          </a:solidFill>
          <a:latin typeface="+mn-lt"/>
        </a:defRPr>
      </a:lvl2pPr>
      <a:lvl3pPr marL="1143000" indent="-228600" algn="l" rtl="0" eaLnBrk="0" fontAlgn="base" hangingPunct="0">
        <a:spcBef>
          <a:spcPct val="20000"/>
        </a:spcBef>
        <a:spcAft>
          <a:spcPct val="0"/>
        </a:spcAft>
        <a:buClr>
          <a:srgbClr val="D52B1E"/>
        </a:buClr>
        <a:buChar char="•"/>
        <a:defRPr>
          <a:solidFill>
            <a:srgbClr val="00337F"/>
          </a:solidFill>
          <a:latin typeface="+mn-lt"/>
        </a:defRPr>
      </a:lvl3pPr>
      <a:lvl4pPr marL="1600200" indent="-228600" algn="l" rtl="0" eaLnBrk="0" fontAlgn="base" hangingPunct="0">
        <a:spcBef>
          <a:spcPct val="20000"/>
        </a:spcBef>
        <a:spcAft>
          <a:spcPct val="0"/>
        </a:spcAft>
        <a:buClr>
          <a:srgbClr val="D52B1E"/>
        </a:buClr>
        <a:buChar char="–"/>
        <a:defRPr>
          <a:solidFill>
            <a:srgbClr val="00337F"/>
          </a:solidFill>
          <a:latin typeface="+mn-lt"/>
        </a:defRPr>
      </a:lvl4pPr>
      <a:lvl5pPr marL="2057400" indent="-228600" algn="l" rtl="0" eaLnBrk="0" fontAlgn="base" hangingPunct="0">
        <a:spcBef>
          <a:spcPct val="20000"/>
        </a:spcBef>
        <a:spcAft>
          <a:spcPct val="0"/>
        </a:spcAft>
        <a:buClr>
          <a:srgbClr val="D52B1E"/>
        </a:buClr>
        <a:buChar char="•"/>
        <a:defRPr>
          <a:solidFill>
            <a:srgbClr val="00337F"/>
          </a:solidFill>
          <a:latin typeface="+mn-lt"/>
        </a:defRPr>
      </a:lvl5pPr>
      <a:lvl6pPr marL="2514600" indent="-228600" algn="l" rtl="0" fontAlgn="base">
        <a:spcBef>
          <a:spcPct val="20000"/>
        </a:spcBef>
        <a:spcAft>
          <a:spcPct val="0"/>
        </a:spcAft>
        <a:buClr>
          <a:srgbClr val="D52B1E"/>
        </a:buClr>
        <a:buChar char="•"/>
        <a:defRPr>
          <a:solidFill>
            <a:srgbClr val="00337F"/>
          </a:solidFill>
          <a:latin typeface="+mn-lt"/>
        </a:defRPr>
      </a:lvl6pPr>
      <a:lvl7pPr marL="2971800" indent="-228600" algn="l" rtl="0" fontAlgn="base">
        <a:spcBef>
          <a:spcPct val="20000"/>
        </a:spcBef>
        <a:spcAft>
          <a:spcPct val="0"/>
        </a:spcAft>
        <a:buClr>
          <a:srgbClr val="D52B1E"/>
        </a:buClr>
        <a:buChar char="•"/>
        <a:defRPr>
          <a:solidFill>
            <a:srgbClr val="00337F"/>
          </a:solidFill>
          <a:latin typeface="+mn-lt"/>
        </a:defRPr>
      </a:lvl7pPr>
      <a:lvl8pPr marL="3429000" indent="-228600" algn="l" rtl="0" fontAlgn="base">
        <a:spcBef>
          <a:spcPct val="20000"/>
        </a:spcBef>
        <a:spcAft>
          <a:spcPct val="0"/>
        </a:spcAft>
        <a:buClr>
          <a:srgbClr val="D52B1E"/>
        </a:buClr>
        <a:buChar char="•"/>
        <a:defRPr>
          <a:solidFill>
            <a:srgbClr val="00337F"/>
          </a:solidFill>
          <a:latin typeface="+mn-lt"/>
        </a:defRPr>
      </a:lvl8pPr>
      <a:lvl9pPr marL="3886200" indent="-228600" algn="l" rtl="0" fontAlgn="base">
        <a:spcBef>
          <a:spcPct val="20000"/>
        </a:spcBef>
        <a:spcAft>
          <a:spcPct val="0"/>
        </a:spcAft>
        <a:buClr>
          <a:srgbClr val="D52B1E"/>
        </a:buClr>
        <a:buChar char="•"/>
        <a:defRPr>
          <a:solidFill>
            <a:srgbClr val="00337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logo ba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588"/>
            <a:ext cx="9167813"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ltLang="en-US" dirty="0">
              <a:solidFill>
                <a:srgbClr val="000000"/>
              </a:solidFill>
            </a:endParaRP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ltLang="en-US" dirty="0">
              <a:solidFill>
                <a:srgbClr val="000000"/>
              </a:solidFill>
            </a:endParaRP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C664FD91-CD7E-4598-8A3F-7E6B1B0F42CE}"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396022811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spcBef>
          <a:spcPct val="0"/>
        </a:spcBef>
        <a:spcAft>
          <a:spcPct val="0"/>
        </a:spcAft>
        <a:defRPr sz="2300">
          <a:solidFill>
            <a:schemeClr val="bg1"/>
          </a:solidFill>
          <a:latin typeface="+mj-lt"/>
          <a:ea typeface="+mj-ea"/>
          <a:cs typeface="+mj-cs"/>
        </a:defRPr>
      </a:lvl1pPr>
      <a:lvl2pPr algn="l" rtl="0" eaLnBrk="0" fontAlgn="base" hangingPunct="0">
        <a:spcBef>
          <a:spcPct val="0"/>
        </a:spcBef>
        <a:spcAft>
          <a:spcPct val="0"/>
        </a:spcAft>
        <a:defRPr sz="2300">
          <a:solidFill>
            <a:schemeClr val="bg1"/>
          </a:solidFill>
          <a:latin typeface="Arial" charset="0"/>
        </a:defRPr>
      </a:lvl2pPr>
      <a:lvl3pPr algn="l" rtl="0" eaLnBrk="0" fontAlgn="base" hangingPunct="0">
        <a:spcBef>
          <a:spcPct val="0"/>
        </a:spcBef>
        <a:spcAft>
          <a:spcPct val="0"/>
        </a:spcAft>
        <a:defRPr sz="2300">
          <a:solidFill>
            <a:schemeClr val="bg1"/>
          </a:solidFill>
          <a:latin typeface="Arial" charset="0"/>
        </a:defRPr>
      </a:lvl3pPr>
      <a:lvl4pPr algn="l" rtl="0" eaLnBrk="0" fontAlgn="base" hangingPunct="0">
        <a:spcBef>
          <a:spcPct val="0"/>
        </a:spcBef>
        <a:spcAft>
          <a:spcPct val="0"/>
        </a:spcAft>
        <a:defRPr sz="2300">
          <a:solidFill>
            <a:schemeClr val="bg1"/>
          </a:solidFill>
          <a:latin typeface="Arial" charset="0"/>
        </a:defRPr>
      </a:lvl4pPr>
      <a:lvl5pPr algn="l" rtl="0" eaLnBrk="0" fontAlgn="base" hangingPunct="0">
        <a:spcBef>
          <a:spcPct val="0"/>
        </a:spcBef>
        <a:spcAft>
          <a:spcPct val="0"/>
        </a:spcAft>
        <a:defRPr sz="2300">
          <a:solidFill>
            <a:schemeClr val="bg1"/>
          </a:solidFill>
          <a:latin typeface="Arial" charset="0"/>
        </a:defRPr>
      </a:lvl5pPr>
      <a:lvl6pPr marL="457200" algn="l" rtl="0" fontAlgn="base">
        <a:spcBef>
          <a:spcPct val="0"/>
        </a:spcBef>
        <a:spcAft>
          <a:spcPct val="0"/>
        </a:spcAft>
        <a:defRPr sz="2300">
          <a:solidFill>
            <a:schemeClr val="bg1"/>
          </a:solidFill>
          <a:latin typeface="Arial" charset="0"/>
        </a:defRPr>
      </a:lvl6pPr>
      <a:lvl7pPr marL="914400" algn="l" rtl="0" fontAlgn="base">
        <a:spcBef>
          <a:spcPct val="0"/>
        </a:spcBef>
        <a:spcAft>
          <a:spcPct val="0"/>
        </a:spcAft>
        <a:defRPr sz="2300">
          <a:solidFill>
            <a:schemeClr val="bg1"/>
          </a:solidFill>
          <a:latin typeface="Arial" charset="0"/>
        </a:defRPr>
      </a:lvl7pPr>
      <a:lvl8pPr marL="1371600" algn="l" rtl="0" fontAlgn="base">
        <a:spcBef>
          <a:spcPct val="0"/>
        </a:spcBef>
        <a:spcAft>
          <a:spcPct val="0"/>
        </a:spcAft>
        <a:defRPr sz="2300">
          <a:solidFill>
            <a:schemeClr val="bg1"/>
          </a:solidFill>
          <a:latin typeface="Arial" charset="0"/>
        </a:defRPr>
      </a:lvl8pPr>
      <a:lvl9pPr marL="1828800" algn="l" rtl="0" fontAlgn="base">
        <a:spcBef>
          <a:spcPct val="0"/>
        </a:spcBef>
        <a:spcAft>
          <a:spcPct val="0"/>
        </a:spcAft>
        <a:defRPr sz="2300">
          <a:solidFill>
            <a:schemeClr val="bg1"/>
          </a:solidFill>
          <a:latin typeface="Arial" charset="0"/>
        </a:defRPr>
      </a:lvl9pPr>
    </p:titleStyle>
    <p:bodyStyle>
      <a:lvl1pPr marL="342900" indent="-342900" algn="l" rtl="0" eaLnBrk="0" fontAlgn="base" hangingPunct="0">
        <a:spcBef>
          <a:spcPct val="20000"/>
        </a:spcBef>
        <a:spcAft>
          <a:spcPct val="0"/>
        </a:spcAft>
        <a:buClr>
          <a:srgbClr val="D52B1E"/>
        </a:buClr>
        <a:buChar char="•"/>
        <a:defRPr>
          <a:solidFill>
            <a:srgbClr val="00337F"/>
          </a:solidFill>
          <a:latin typeface="+mn-lt"/>
          <a:ea typeface="+mn-ea"/>
          <a:cs typeface="+mn-cs"/>
        </a:defRPr>
      </a:lvl1pPr>
      <a:lvl2pPr marL="742950" indent="-285750" algn="l" rtl="0" eaLnBrk="0" fontAlgn="base" hangingPunct="0">
        <a:spcBef>
          <a:spcPct val="20000"/>
        </a:spcBef>
        <a:spcAft>
          <a:spcPct val="0"/>
        </a:spcAft>
        <a:buClr>
          <a:srgbClr val="D52B1E"/>
        </a:buClr>
        <a:buChar char="–"/>
        <a:defRPr>
          <a:solidFill>
            <a:srgbClr val="00337F"/>
          </a:solidFill>
          <a:latin typeface="+mn-lt"/>
        </a:defRPr>
      </a:lvl2pPr>
      <a:lvl3pPr marL="1143000" indent="-228600" algn="l" rtl="0" eaLnBrk="0" fontAlgn="base" hangingPunct="0">
        <a:spcBef>
          <a:spcPct val="20000"/>
        </a:spcBef>
        <a:spcAft>
          <a:spcPct val="0"/>
        </a:spcAft>
        <a:buClr>
          <a:srgbClr val="D52B1E"/>
        </a:buClr>
        <a:buChar char="•"/>
        <a:defRPr>
          <a:solidFill>
            <a:srgbClr val="00337F"/>
          </a:solidFill>
          <a:latin typeface="+mn-lt"/>
        </a:defRPr>
      </a:lvl3pPr>
      <a:lvl4pPr marL="1600200" indent="-228600" algn="l" rtl="0" eaLnBrk="0" fontAlgn="base" hangingPunct="0">
        <a:spcBef>
          <a:spcPct val="20000"/>
        </a:spcBef>
        <a:spcAft>
          <a:spcPct val="0"/>
        </a:spcAft>
        <a:buClr>
          <a:srgbClr val="D52B1E"/>
        </a:buClr>
        <a:buChar char="–"/>
        <a:defRPr>
          <a:solidFill>
            <a:srgbClr val="00337F"/>
          </a:solidFill>
          <a:latin typeface="+mn-lt"/>
        </a:defRPr>
      </a:lvl4pPr>
      <a:lvl5pPr marL="2057400" indent="-228600" algn="l" rtl="0" eaLnBrk="0" fontAlgn="base" hangingPunct="0">
        <a:spcBef>
          <a:spcPct val="20000"/>
        </a:spcBef>
        <a:spcAft>
          <a:spcPct val="0"/>
        </a:spcAft>
        <a:buClr>
          <a:srgbClr val="D52B1E"/>
        </a:buClr>
        <a:buChar char="•"/>
        <a:defRPr>
          <a:solidFill>
            <a:srgbClr val="00337F"/>
          </a:solidFill>
          <a:latin typeface="+mn-lt"/>
        </a:defRPr>
      </a:lvl5pPr>
      <a:lvl6pPr marL="2514600" indent="-228600" algn="l" rtl="0" fontAlgn="base">
        <a:spcBef>
          <a:spcPct val="20000"/>
        </a:spcBef>
        <a:spcAft>
          <a:spcPct val="0"/>
        </a:spcAft>
        <a:buClr>
          <a:srgbClr val="D52B1E"/>
        </a:buClr>
        <a:buChar char="•"/>
        <a:defRPr>
          <a:solidFill>
            <a:srgbClr val="00337F"/>
          </a:solidFill>
          <a:latin typeface="+mn-lt"/>
        </a:defRPr>
      </a:lvl6pPr>
      <a:lvl7pPr marL="2971800" indent="-228600" algn="l" rtl="0" fontAlgn="base">
        <a:spcBef>
          <a:spcPct val="20000"/>
        </a:spcBef>
        <a:spcAft>
          <a:spcPct val="0"/>
        </a:spcAft>
        <a:buClr>
          <a:srgbClr val="D52B1E"/>
        </a:buClr>
        <a:buChar char="•"/>
        <a:defRPr>
          <a:solidFill>
            <a:srgbClr val="00337F"/>
          </a:solidFill>
          <a:latin typeface="+mn-lt"/>
        </a:defRPr>
      </a:lvl7pPr>
      <a:lvl8pPr marL="3429000" indent="-228600" algn="l" rtl="0" fontAlgn="base">
        <a:spcBef>
          <a:spcPct val="20000"/>
        </a:spcBef>
        <a:spcAft>
          <a:spcPct val="0"/>
        </a:spcAft>
        <a:buClr>
          <a:srgbClr val="D52B1E"/>
        </a:buClr>
        <a:buChar char="•"/>
        <a:defRPr>
          <a:solidFill>
            <a:srgbClr val="00337F"/>
          </a:solidFill>
          <a:latin typeface="+mn-lt"/>
        </a:defRPr>
      </a:lvl8pPr>
      <a:lvl9pPr marL="3886200" indent="-228600" algn="l" rtl="0" fontAlgn="base">
        <a:spcBef>
          <a:spcPct val="20000"/>
        </a:spcBef>
        <a:spcAft>
          <a:spcPct val="0"/>
        </a:spcAft>
        <a:buClr>
          <a:srgbClr val="D52B1E"/>
        </a:buClr>
        <a:buChar char="•"/>
        <a:defRPr>
          <a:solidFill>
            <a:srgbClr val="00337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logo ba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1588"/>
            <a:ext cx="9167813"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ltLang="en-US" dirty="0">
              <a:solidFill>
                <a:srgbClr val="000000"/>
              </a:solidFill>
            </a:endParaRP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ltLang="en-US" dirty="0">
              <a:solidFill>
                <a:srgbClr val="000000"/>
              </a:solidFill>
            </a:endParaRP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D0DB5D-65AF-4552-85E3-F157A18AAD07}"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404410982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rtl="0" eaLnBrk="0" fontAlgn="base" hangingPunct="0">
        <a:spcBef>
          <a:spcPct val="0"/>
        </a:spcBef>
        <a:spcAft>
          <a:spcPct val="0"/>
        </a:spcAft>
        <a:defRPr sz="2300">
          <a:solidFill>
            <a:schemeClr val="bg1"/>
          </a:solidFill>
          <a:latin typeface="+mj-lt"/>
          <a:ea typeface="+mj-ea"/>
          <a:cs typeface="+mj-cs"/>
        </a:defRPr>
      </a:lvl1pPr>
      <a:lvl2pPr algn="l" rtl="0" eaLnBrk="0" fontAlgn="base" hangingPunct="0">
        <a:spcBef>
          <a:spcPct val="0"/>
        </a:spcBef>
        <a:spcAft>
          <a:spcPct val="0"/>
        </a:spcAft>
        <a:defRPr sz="2300">
          <a:solidFill>
            <a:schemeClr val="bg1"/>
          </a:solidFill>
          <a:latin typeface="Arial" charset="0"/>
        </a:defRPr>
      </a:lvl2pPr>
      <a:lvl3pPr algn="l" rtl="0" eaLnBrk="0" fontAlgn="base" hangingPunct="0">
        <a:spcBef>
          <a:spcPct val="0"/>
        </a:spcBef>
        <a:spcAft>
          <a:spcPct val="0"/>
        </a:spcAft>
        <a:defRPr sz="2300">
          <a:solidFill>
            <a:schemeClr val="bg1"/>
          </a:solidFill>
          <a:latin typeface="Arial" charset="0"/>
        </a:defRPr>
      </a:lvl3pPr>
      <a:lvl4pPr algn="l" rtl="0" eaLnBrk="0" fontAlgn="base" hangingPunct="0">
        <a:spcBef>
          <a:spcPct val="0"/>
        </a:spcBef>
        <a:spcAft>
          <a:spcPct val="0"/>
        </a:spcAft>
        <a:defRPr sz="2300">
          <a:solidFill>
            <a:schemeClr val="bg1"/>
          </a:solidFill>
          <a:latin typeface="Arial" charset="0"/>
        </a:defRPr>
      </a:lvl4pPr>
      <a:lvl5pPr algn="l" rtl="0" eaLnBrk="0" fontAlgn="base" hangingPunct="0">
        <a:spcBef>
          <a:spcPct val="0"/>
        </a:spcBef>
        <a:spcAft>
          <a:spcPct val="0"/>
        </a:spcAft>
        <a:defRPr sz="2300">
          <a:solidFill>
            <a:schemeClr val="bg1"/>
          </a:solidFill>
          <a:latin typeface="Arial" charset="0"/>
        </a:defRPr>
      </a:lvl5pPr>
      <a:lvl6pPr marL="457200" algn="l" rtl="0" fontAlgn="base">
        <a:spcBef>
          <a:spcPct val="0"/>
        </a:spcBef>
        <a:spcAft>
          <a:spcPct val="0"/>
        </a:spcAft>
        <a:defRPr sz="2300">
          <a:solidFill>
            <a:schemeClr val="bg1"/>
          </a:solidFill>
          <a:latin typeface="Arial" charset="0"/>
        </a:defRPr>
      </a:lvl6pPr>
      <a:lvl7pPr marL="914400" algn="l" rtl="0" fontAlgn="base">
        <a:spcBef>
          <a:spcPct val="0"/>
        </a:spcBef>
        <a:spcAft>
          <a:spcPct val="0"/>
        </a:spcAft>
        <a:defRPr sz="2300">
          <a:solidFill>
            <a:schemeClr val="bg1"/>
          </a:solidFill>
          <a:latin typeface="Arial" charset="0"/>
        </a:defRPr>
      </a:lvl7pPr>
      <a:lvl8pPr marL="1371600" algn="l" rtl="0" fontAlgn="base">
        <a:spcBef>
          <a:spcPct val="0"/>
        </a:spcBef>
        <a:spcAft>
          <a:spcPct val="0"/>
        </a:spcAft>
        <a:defRPr sz="2300">
          <a:solidFill>
            <a:schemeClr val="bg1"/>
          </a:solidFill>
          <a:latin typeface="Arial" charset="0"/>
        </a:defRPr>
      </a:lvl8pPr>
      <a:lvl9pPr marL="1828800" algn="l" rtl="0" fontAlgn="base">
        <a:spcBef>
          <a:spcPct val="0"/>
        </a:spcBef>
        <a:spcAft>
          <a:spcPct val="0"/>
        </a:spcAft>
        <a:defRPr sz="2300">
          <a:solidFill>
            <a:schemeClr val="bg1"/>
          </a:solidFill>
          <a:latin typeface="Arial" charset="0"/>
        </a:defRPr>
      </a:lvl9pPr>
    </p:titleStyle>
    <p:bodyStyle>
      <a:lvl1pPr marL="342900" indent="-342900" algn="l" rtl="0" eaLnBrk="0" fontAlgn="base" hangingPunct="0">
        <a:spcBef>
          <a:spcPct val="20000"/>
        </a:spcBef>
        <a:spcAft>
          <a:spcPct val="0"/>
        </a:spcAft>
        <a:buClr>
          <a:srgbClr val="D52B1E"/>
        </a:buClr>
        <a:buChar char="•"/>
        <a:defRPr>
          <a:solidFill>
            <a:srgbClr val="00337F"/>
          </a:solidFill>
          <a:latin typeface="+mn-lt"/>
          <a:ea typeface="+mn-ea"/>
          <a:cs typeface="+mn-cs"/>
        </a:defRPr>
      </a:lvl1pPr>
      <a:lvl2pPr marL="742950" indent="-285750" algn="l" rtl="0" eaLnBrk="0" fontAlgn="base" hangingPunct="0">
        <a:spcBef>
          <a:spcPct val="20000"/>
        </a:spcBef>
        <a:spcAft>
          <a:spcPct val="0"/>
        </a:spcAft>
        <a:buClr>
          <a:srgbClr val="D52B1E"/>
        </a:buClr>
        <a:buChar char="–"/>
        <a:defRPr>
          <a:solidFill>
            <a:srgbClr val="00337F"/>
          </a:solidFill>
          <a:latin typeface="+mn-lt"/>
        </a:defRPr>
      </a:lvl2pPr>
      <a:lvl3pPr marL="1143000" indent="-228600" algn="l" rtl="0" eaLnBrk="0" fontAlgn="base" hangingPunct="0">
        <a:spcBef>
          <a:spcPct val="20000"/>
        </a:spcBef>
        <a:spcAft>
          <a:spcPct val="0"/>
        </a:spcAft>
        <a:buClr>
          <a:srgbClr val="D52B1E"/>
        </a:buClr>
        <a:buChar char="•"/>
        <a:defRPr>
          <a:solidFill>
            <a:srgbClr val="00337F"/>
          </a:solidFill>
          <a:latin typeface="+mn-lt"/>
        </a:defRPr>
      </a:lvl3pPr>
      <a:lvl4pPr marL="1600200" indent="-228600" algn="l" rtl="0" eaLnBrk="0" fontAlgn="base" hangingPunct="0">
        <a:spcBef>
          <a:spcPct val="20000"/>
        </a:spcBef>
        <a:spcAft>
          <a:spcPct val="0"/>
        </a:spcAft>
        <a:buClr>
          <a:srgbClr val="D52B1E"/>
        </a:buClr>
        <a:buChar char="–"/>
        <a:defRPr>
          <a:solidFill>
            <a:srgbClr val="00337F"/>
          </a:solidFill>
          <a:latin typeface="+mn-lt"/>
        </a:defRPr>
      </a:lvl4pPr>
      <a:lvl5pPr marL="2057400" indent="-228600" algn="l" rtl="0" eaLnBrk="0" fontAlgn="base" hangingPunct="0">
        <a:spcBef>
          <a:spcPct val="20000"/>
        </a:spcBef>
        <a:spcAft>
          <a:spcPct val="0"/>
        </a:spcAft>
        <a:buClr>
          <a:srgbClr val="D52B1E"/>
        </a:buClr>
        <a:buChar char="•"/>
        <a:defRPr>
          <a:solidFill>
            <a:srgbClr val="00337F"/>
          </a:solidFill>
          <a:latin typeface="+mn-lt"/>
        </a:defRPr>
      </a:lvl5pPr>
      <a:lvl6pPr marL="2514600" indent="-228600" algn="l" rtl="0" fontAlgn="base">
        <a:spcBef>
          <a:spcPct val="20000"/>
        </a:spcBef>
        <a:spcAft>
          <a:spcPct val="0"/>
        </a:spcAft>
        <a:buClr>
          <a:srgbClr val="D52B1E"/>
        </a:buClr>
        <a:buChar char="•"/>
        <a:defRPr>
          <a:solidFill>
            <a:srgbClr val="00337F"/>
          </a:solidFill>
          <a:latin typeface="+mn-lt"/>
        </a:defRPr>
      </a:lvl6pPr>
      <a:lvl7pPr marL="2971800" indent="-228600" algn="l" rtl="0" fontAlgn="base">
        <a:spcBef>
          <a:spcPct val="20000"/>
        </a:spcBef>
        <a:spcAft>
          <a:spcPct val="0"/>
        </a:spcAft>
        <a:buClr>
          <a:srgbClr val="D52B1E"/>
        </a:buClr>
        <a:buChar char="•"/>
        <a:defRPr>
          <a:solidFill>
            <a:srgbClr val="00337F"/>
          </a:solidFill>
          <a:latin typeface="+mn-lt"/>
        </a:defRPr>
      </a:lvl7pPr>
      <a:lvl8pPr marL="3429000" indent="-228600" algn="l" rtl="0" fontAlgn="base">
        <a:spcBef>
          <a:spcPct val="20000"/>
        </a:spcBef>
        <a:spcAft>
          <a:spcPct val="0"/>
        </a:spcAft>
        <a:buClr>
          <a:srgbClr val="D52B1E"/>
        </a:buClr>
        <a:buChar char="•"/>
        <a:defRPr>
          <a:solidFill>
            <a:srgbClr val="00337F"/>
          </a:solidFill>
          <a:latin typeface="+mn-lt"/>
        </a:defRPr>
      </a:lvl8pPr>
      <a:lvl9pPr marL="3886200" indent="-228600" algn="l" rtl="0" fontAlgn="base">
        <a:spcBef>
          <a:spcPct val="20000"/>
        </a:spcBef>
        <a:spcAft>
          <a:spcPct val="0"/>
        </a:spcAft>
        <a:buClr>
          <a:srgbClr val="D52B1E"/>
        </a:buClr>
        <a:buChar char="•"/>
        <a:defRPr>
          <a:solidFill>
            <a:srgbClr val="00337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logo ba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8" y="-1585"/>
            <a:ext cx="9167813"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381000" y="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Rectangle 4"/>
          <p:cNvSpPr>
            <a:spLocks noGrp="1" noChangeArrowheads="1"/>
          </p:cNvSpPr>
          <p:nvPr>
            <p:ph type="dt" sz="half" idx="2"/>
          </p:nvPr>
        </p:nvSpPr>
        <p:spPr bwMode="auto">
          <a:xfrm>
            <a:off x="457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mn-ea"/>
              </a:defRPr>
            </a:lvl1pPr>
          </a:lstStyle>
          <a:p>
            <a:pPr fontAlgn="base">
              <a:spcBef>
                <a:spcPct val="0"/>
              </a:spcBef>
              <a:spcAft>
                <a:spcPct val="0"/>
              </a:spcAft>
              <a:defRPr/>
            </a:pPr>
            <a:endParaRPr lang="en-US" altLang="en-US" dirty="0"/>
          </a:p>
        </p:txBody>
      </p:sp>
      <p:sp>
        <p:nvSpPr>
          <p:cNvPr id="20485" name="Rectangle 5"/>
          <p:cNvSpPr>
            <a:spLocks noGrp="1" noChangeArrowheads="1"/>
          </p:cNvSpPr>
          <p:nvPr>
            <p:ph type="ftr" sz="quarter" idx="3"/>
          </p:nvPr>
        </p:nvSpPr>
        <p:spPr bwMode="auto">
          <a:xfrm>
            <a:off x="3124200" y="6245225"/>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ea typeface="+mn-ea"/>
              </a:defRPr>
            </a:lvl1pPr>
          </a:lstStyle>
          <a:p>
            <a:pPr fontAlgn="base">
              <a:spcBef>
                <a:spcPct val="0"/>
              </a:spcBef>
              <a:spcAft>
                <a:spcPct val="0"/>
              </a:spcAft>
              <a:defRPr/>
            </a:pPr>
            <a:endParaRPr lang="en-US" altLang="en-US" dirty="0"/>
          </a:p>
        </p:txBody>
      </p:sp>
      <p:sp>
        <p:nvSpPr>
          <p:cNvPr id="20486" name="Rectangle 6"/>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defRPr>
            </a:lvl1pPr>
          </a:lstStyle>
          <a:p>
            <a:pPr fontAlgn="base">
              <a:spcBef>
                <a:spcPct val="0"/>
              </a:spcBef>
              <a:spcAft>
                <a:spcPct val="0"/>
              </a:spcAft>
              <a:defRPr/>
            </a:pPr>
            <a:fld id="{D7B592C0-E4CD-443D-AA04-87EFE1554BFB}" type="slidenum">
              <a:rPr lang="en-US" altLang="en-US">
                <a:ea typeface="ＭＳ Ｐゴシック" pitchFamily="34" charset="-128"/>
              </a:rPr>
              <a:pPr fontAlgn="base">
                <a:spcBef>
                  <a:spcPct val="0"/>
                </a:spcBef>
                <a:spcAft>
                  <a:spcPct val="0"/>
                </a:spcAft>
                <a:defRPr/>
              </a:pPr>
              <a:t>‹#›</a:t>
            </a:fld>
            <a:endParaRPr lang="en-US" altLang="en-US" dirty="0">
              <a:ea typeface="ＭＳ Ｐゴシック" pitchFamily="34" charset="-128"/>
            </a:endParaRPr>
          </a:p>
        </p:txBody>
      </p:sp>
    </p:spTree>
    <p:extLst>
      <p:ext uri="{BB962C8B-B14F-4D97-AF65-F5344CB8AC3E}">
        <p14:creationId xmlns:p14="http://schemas.microsoft.com/office/powerpoint/2010/main" val="370560199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hf hdr="0" ftr="0" dt="0"/>
  <p:txStyles>
    <p:titleStyle>
      <a:lvl1pPr algn="l" rtl="0" eaLnBrk="0" fontAlgn="base" hangingPunct="0">
        <a:spcBef>
          <a:spcPct val="0"/>
        </a:spcBef>
        <a:spcAft>
          <a:spcPct val="0"/>
        </a:spcAft>
        <a:defRPr sz="2300">
          <a:solidFill>
            <a:schemeClr val="bg1"/>
          </a:solidFill>
          <a:latin typeface="+mj-lt"/>
          <a:ea typeface="ＭＳ Ｐゴシック" charset="0"/>
          <a:cs typeface="+mj-cs"/>
        </a:defRPr>
      </a:lvl1pPr>
      <a:lvl2pPr algn="l" rtl="0" eaLnBrk="0" fontAlgn="base" hangingPunct="0">
        <a:spcBef>
          <a:spcPct val="0"/>
        </a:spcBef>
        <a:spcAft>
          <a:spcPct val="0"/>
        </a:spcAft>
        <a:defRPr sz="2300">
          <a:solidFill>
            <a:schemeClr val="bg1"/>
          </a:solidFill>
          <a:latin typeface="Arial" pitchFamily="34" charset="0"/>
          <a:ea typeface="ＭＳ Ｐゴシック" charset="0"/>
        </a:defRPr>
      </a:lvl2pPr>
      <a:lvl3pPr algn="l" rtl="0" eaLnBrk="0" fontAlgn="base" hangingPunct="0">
        <a:spcBef>
          <a:spcPct val="0"/>
        </a:spcBef>
        <a:spcAft>
          <a:spcPct val="0"/>
        </a:spcAft>
        <a:defRPr sz="2300">
          <a:solidFill>
            <a:schemeClr val="bg1"/>
          </a:solidFill>
          <a:latin typeface="Arial" pitchFamily="34" charset="0"/>
          <a:ea typeface="ＭＳ Ｐゴシック" charset="0"/>
        </a:defRPr>
      </a:lvl3pPr>
      <a:lvl4pPr algn="l" rtl="0" eaLnBrk="0" fontAlgn="base" hangingPunct="0">
        <a:spcBef>
          <a:spcPct val="0"/>
        </a:spcBef>
        <a:spcAft>
          <a:spcPct val="0"/>
        </a:spcAft>
        <a:defRPr sz="2300">
          <a:solidFill>
            <a:schemeClr val="bg1"/>
          </a:solidFill>
          <a:latin typeface="Arial" pitchFamily="34" charset="0"/>
          <a:ea typeface="ＭＳ Ｐゴシック" charset="0"/>
        </a:defRPr>
      </a:lvl4pPr>
      <a:lvl5pPr algn="l" rtl="0" eaLnBrk="0" fontAlgn="base" hangingPunct="0">
        <a:spcBef>
          <a:spcPct val="0"/>
        </a:spcBef>
        <a:spcAft>
          <a:spcPct val="0"/>
        </a:spcAft>
        <a:defRPr sz="2300">
          <a:solidFill>
            <a:schemeClr val="bg1"/>
          </a:solidFill>
          <a:latin typeface="Arial" pitchFamily="34" charset="0"/>
          <a:ea typeface="ＭＳ Ｐゴシック" charset="0"/>
        </a:defRPr>
      </a:lvl5pPr>
      <a:lvl6pPr marL="457200" algn="l" rtl="0" fontAlgn="base">
        <a:spcBef>
          <a:spcPct val="0"/>
        </a:spcBef>
        <a:spcAft>
          <a:spcPct val="0"/>
        </a:spcAft>
        <a:defRPr sz="2300">
          <a:solidFill>
            <a:schemeClr val="bg1"/>
          </a:solidFill>
          <a:latin typeface="Arial" pitchFamily="34" charset="0"/>
        </a:defRPr>
      </a:lvl6pPr>
      <a:lvl7pPr marL="914400" algn="l" rtl="0" fontAlgn="base">
        <a:spcBef>
          <a:spcPct val="0"/>
        </a:spcBef>
        <a:spcAft>
          <a:spcPct val="0"/>
        </a:spcAft>
        <a:defRPr sz="2300">
          <a:solidFill>
            <a:schemeClr val="bg1"/>
          </a:solidFill>
          <a:latin typeface="Arial" pitchFamily="34" charset="0"/>
        </a:defRPr>
      </a:lvl7pPr>
      <a:lvl8pPr marL="1371600" algn="l" rtl="0" fontAlgn="base">
        <a:spcBef>
          <a:spcPct val="0"/>
        </a:spcBef>
        <a:spcAft>
          <a:spcPct val="0"/>
        </a:spcAft>
        <a:defRPr sz="2300">
          <a:solidFill>
            <a:schemeClr val="bg1"/>
          </a:solidFill>
          <a:latin typeface="Arial" pitchFamily="34" charset="0"/>
        </a:defRPr>
      </a:lvl8pPr>
      <a:lvl9pPr marL="1828800" algn="l" rtl="0" fontAlgn="base">
        <a:spcBef>
          <a:spcPct val="0"/>
        </a:spcBef>
        <a:spcAft>
          <a:spcPct val="0"/>
        </a:spcAft>
        <a:defRPr sz="23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D52B1E"/>
        </a:buClr>
        <a:buChar char="•"/>
        <a:defRPr>
          <a:solidFill>
            <a:srgbClr val="00337F"/>
          </a:solidFill>
          <a:latin typeface="+mn-lt"/>
          <a:ea typeface="ＭＳ Ｐゴシック" charset="0"/>
          <a:cs typeface="+mn-cs"/>
        </a:defRPr>
      </a:lvl1pPr>
      <a:lvl2pPr marL="742950" indent="-285750" algn="l" rtl="0" eaLnBrk="0" fontAlgn="base" hangingPunct="0">
        <a:spcBef>
          <a:spcPct val="20000"/>
        </a:spcBef>
        <a:spcAft>
          <a:spcPct val="0"/>
        </a:spcAft>
        <a:buClr>
          <a:srgbClr val="D52B1E"/>
        </a:buClr>
        <a:buChar char="–"/>
        <a:defRPr>
          <a:solidFill>
            <a:srgbClr val="00337F"/>
          </a:solidFill>
          <a:latin typeface="+mn-lt"/>
          <a:ea typeface="ＭＳ Ｐゴシック" charset="0"/>
        </a:defRPr>
      </a:lvl2pPr>
      <a:lvl3pPr marL="1143000" indent="-228600" algn="l" rtl="0" eaLnBrk="0" fontAlgn="base" hangingPunct="0">
        <a:spcBef>
          <a:spcPct val="20000"/>
        </a:spcBef>
        <a:spcAft>
          <a:spcPct val="0"/>
        </a:spcAft>
        <a:buClr>
          <a:srgbClr val="D52B1E"/>
        </a:buClr>
        <a:buChar char="•"/>
        <a:defRPr>
          <a:solidFill>
            <a:srgbClr val="00337F"/>
          </a:solidFill>
          <a:latin typeface="+mn-lt"/>
          <a:ea typeface="ＭＳ Ｐゴシック" charset="0"/>
        </a:defRPr>
      </a:lvl3pPr>
      <a:lvl4pPr marL="1600200" indent="-228600" algn="l" rtl="0" eaLnBrk="0" fontAlgn="base" hangingPunct="0">
        <a:spcBef>
          <a:spcPct val="20000"/>
        </a:spcBef>
        <a:spcAft>
          <a:spcPct val="0"/>
        </a:spcAft>
        <a:buClr>
          <a:srgbClr val="D52B1E"/>
        </a:buClr>
        <a:buChar char="–"/>
        <a:defRPr>
          <a:solidFill>
            <a:srgbClr val="00337F"/>
          </a:solidFill>
          <a:latin typeface="+mn-lt"/>
          <a:ea typeface="ＭＳ Ｐゴシック" charset="0"/>
        </a:defRPr>
      </a:lvl4pPr>
      <a:lvl5pPr marL="2057400" indent="-228600" algn="l" rtl="0" eaLnBrk="0" fontAlgn="base" hangingPunct="0">
        <a:spcBef>
          <a:spcPct val="20000"/>
        </a:spcBef>
        <a:spcAft>
          <a:spcPct val="0"/>
        </a:spcAft>
        <a:buClr>
          <a:srgbClr val="D52B1E"/>
        </a:buClr>
        <a:buChar char="•"/>
        <a:defRPr>
          <a:solidFill>
            <a:srgbClr val="00337F"/>
          </a:solidFill>
          <a:latin typeface="+mn-lt"/>
          <a:ea typeface="ＭＳ Ｐゴシック" charset="0"/>
        </a:defRPr>
      </a:lvl5pPr>
      <a:lvl6pPr marL="2514600" indent="-228600" algn="l" rtl="0" fontAlgn="base">
        <a:spcBef>
          <a:spcPct val="20000"/>
        </a:spcBef>
        <a:spcAft>
          <a:spcPct val="0"/>
        </a:spcAft>
        <a:buClr>
          <a:srgbClr val="D52B1E"/>
        </a:buClr>
        <a:buChar char="•"/>
        <a:defRPr>
          <a:solidFill>
            <a:srgbClr val="00337F"/>
          </a:solidFill>
          <a:latin typeface="+mn-lt"/>
        </a:defRPr>
      </a:lvl6pPr>
      <a:lvl7pPr marL="2971800" indent="-228600" algn="l" rtl="0" fontAlgn="base">
        <a:spcBef>
          <a:spcPct val="20000"/>
        </a:spcBef>
        <a:spcAft>
          <a:spcPct val="0"/>
        </a:spcAft>
        <a:buClr>
          <a:srgbClr val="D52B1E"/>
        </a:buClr>
        <a:buChar char="•"/>
        <a:defRPr>
          <a:solidFill>
            <a:srgbClr val="00337F"/>
          </a:solidFill>
          <a:latin typeface="+mn-lt"/>
        </a:defRPr>
      </a:lvl7pPr>
      <a:lvl8pPr marL="3429000" indent="-228600" algn="l" rtl="0" fontAlgn="base">
        <a:spcBef>
          <a:spcPct val="20000"/>
        </a:spcBef>
        <a:spcAft>
          <a:spcPct val="0"/>
        </a:spcAft>
        <a:buClr>
          <a:srgbClr val="D52B1E"/>
        </a:buClr>
        <a:buChar char="•"/>
        <a:defRPr>
          <a:solidFill>
            <a:srgbClr val="00337F"/>
          </a:solidFill>
          <a:latin typeface="+mn-lt"/>
        </a:defRPr>
      </a:lvl8pPr>
      <a:lvl9pPr marL="3886200" indent="-228600" algn="l" rtl="0" fontAlgn="base">
        <a:spcBef>
          <a:spcPct val="20000"/>
        </a:spcBef>
        <a:spcAft>
          <a:spcPct val="0"/>
        </a:spcAft>
        <a:buClr>
          <a:srgbClr val="D52B1E"/>
        </a:buClr>
        <a:buChar char="•"/>
        <a:defRPr>
          <a:solidFill>
            <a:srgbClr val="00337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683" y="274639"/>
            <a:ext cx="8682182" cy="1143000"/>
          </a:xfrm>
          <a:prstGeom prst="rect">
            <a:avLst/>
          </a:prstGeom>
        </p:spPr>
        <p:txBody>
          <a:bodyPr vert="horz" lIns="91414" tIns="45707" rIns="91414" bIns="45707" rtlCol="0" anchor="ctr">
            <a:normAutofit/>
          </a:bodyPr>
          <a:lstStyle/>
          <a:p>
            <a:r>
              <a:rPr lang="en-US" dirty="0"/>
              <a:t>Click to edit Master title style</a:t>
            </a:r>
          </a:p>
        </p:txBody>
      </p:sp>
      <p:sp>
        <p:nvSpPr>
          <p:cNvPr id="3" name="Text Placeholder 2"/>
          <p:cNvSpPr>
            <a:spLocks noGrp="1"/>
          </p:cNvSpPr>
          <p:nvPr>
            <p:ph type="body" idx="1"/>
          </p:nvPr>
        </p:nvSpPr>
        <p:spPr>
          <a:xfrm>
            <a:off x="236683" y="1600201"/>
            <a:ext cx="8682182" cy="4525963"/>
          </a:xfrm>
          <a:prstGeom prst="rect">
            <a:avLst/>
          </a:prstGeom>
        </p:spPr>
        <p:txBody>
          <a:bodyPr vert="horz" lIns="91414" tIns="45707" rIns="91414" bIns="4570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6682" y="6356352"/>
            <a:ext cx="2133600" cy="365125"/>
          </a:xfrm>
          <a:prstGeom prst="rect">
            <a:avLst/>
          </a:prstGeom>
        </p:spPr>
        <p:txBody>
          <a:bodyPr vert="horz" lIns="91414" tIns="45707" rIns="91414" bIns="45707" rtlCol="0" anchor="ctr"/>
          <a:lstStyle>
            <a:lvl1pPr algn="l">
              <a:defRPr sz="1200">
                <a:solidFill>
                  <a:schemeClr val="tx1">
                    <a:tint val="75000"/>
                  </a:schemeClr>
                </a:solidFill>
              </a:defRPr>
            </a:lvl1pPr>
          </a:lstStyle>
          <a:p>
            <a:pPr defTabSz="457046"/>
            <a:fld id="{3A0F93CC-5EC7-7F4B-BF83-A329CD438BA4}" type="datetime1">
              <a:rPr lang="en-US" smtClean="0">
                <a:solidFill>
                  <a:srgbClr val="000000">
                    <a:tint val="75000"/>
                  </a:srgbClr>
                </a:solidFill>
              </a:rPr>
              <a:pPr defTabSz="457046"/>
              <a:t>5/18/2018</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14" tIns="45707" rIns="91414" bIns="45707" rtlCol="0" anchor="ctr"/>
          <a:lstStyle>
            <a:lvl1pPr algn="ctr">
              <a:defRPr sz="1200">
                <a:solidFill>
                  <a:schemeClr val="tx1">
                    <a:tint val="75000"/>
                  </a:schemeClr>
                </a:solidFill>
              </a:defRPr>
            </a:lvl1pPr>
          </a:lstStyle>
          <a:p>
            <a:pPr defTabSz="457046"/>
            <a:endParaRPr lang="en-US" dirty="0">
              <a:solidFill>
                <a:srgbClr val="000000">
                  <a:tint val="75000"/>
                </a:srgbClr>
              </a:solidFill>
            </a:endParaRPr>
          </a:p>
        </p:txBody>
      </p:sp>
      <p:sp>
        <p:nvSpPr>
          <p:cNvPr id="6" name="Slide Number Placeholder 5"/>
          <p:cNvSpPr>
            <a:spLocks noGrp="1"/>
          </p:cNvSpPr>
          <p:nvPr>
            <p:ph type="sldNum" sz="quarter" idx="4"/>
          </p:nvPr>
        </p:nvSpPr>
        <p:spPr>
          <a:xfrm>
            <a:off x="6893760" y="6356352"/>
            <a:ext cx="2133600" cy="365125"/>
          </a:xfrm>
          <a:prstGeom prst="rect">
            <a:avLst/>
          </a:prstGeom>
        </p:spPr>
        <p:txBody>
          <a:bodyPr vert="horz" lIns="91414" tIns="45707" rIns="91414" bIns="45707" rtlCol="0" anchor="ctr"/>
          <a:lstStyle>
            <a:lvl1pPr algn="r">
              <a:defRPr sz="1000">
                <a:solidFill>
                  <a:schemeClr val="accent4"/>
                </a:solidFill>
              </a:defRPr>
            </a:lvl1pPr>
          </a:lstStyle>
          <a:p>
            <a:pPr defTabSz="457046"/>
            <a:fld id="{73332A75-A6C5-CB4E-9BCD-4DAECA8AB2B6}" type="slidenum">
              <a:rPr lang="en-US" smtClean="0">
                <a:solidFill>
                  <a:srgbClr val="A5A5A9"/>
                </a:solidFill>
              </a:rPr>
              <a:pPr defTabSz="457046"/>
              <a:t>‹#›</a:t>
            </a:fld>
            <a:endParaRPr lang="en-US" dirty="0">
              <a:solidFill>
                <a:srgbClr val="A5A5A9"/>
              </a:solidFill>
            </a:endParaRPr>
          </a:p>
        </p:txBody>
      </p:sp>
    </p:spTree>
    <p:extLst>
      <p:ext uri="{BB962C8B-B14F-4D97-AF65-F5344CB8AC3E}">
        <p14:creationId xmlns:p14="http://schemas.microsoft.com/office/powerpoint/2010/main" val="1836963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hf hdr="0" ftr="0" dt="0"/>
  <p:txStyles>
    <p:titleStyle>
      <a:lvl1pPr algn="l" defTabSz="457046" rtl="0" eaLnBrk="1" latinLnBrk="0" hangingPunct="1">
        <a:spcBef>
          <a:spcPct val="0"/>
        </a:spcBef>
        <a:buNone/>
        <a:defRPr sz="4400" kern="1200">
          <a:solidFill>
            <a:schemeClr val="tx1"/>
          </a:solidFill>
          <a:latin typeface="+mj-lt"/>
          <a:ea typeface="+mj-ea"/>
          <a:cs typeface="+mj-cs"/>
        </a:defRPr>
      </a:lvl1pPr>
    </p:titleStyle>
    <p:bodyStyle>
      <a:lvl1pPr marL="342785" indent="-342785" algn="l" defTabSz="457046" rtl="0" eaLnBrk="1" latinLnBrk="0" hangingPunct="1">
        <a:spcBef>
          <a:spcPts val="600"/>
        </a:spcBef>
        <a:spcAft>
          <a:spcPts val="1200"/>
        </a:spcAft>
        <a:buClr>
          <a:schemeClr val="accent1"/>
        </a:buClr>
        <a:buFont typeface="Arial"/>
        <a:buChar char="•"/>
        <a:defRPr sz="2000" kern="1200">
          <a:solidFill>
            <a:schemeClr val="tx2"/>
          </a:solidFill>
          <a:latin typeface="+mn-lt"/>
          <a:ea typeface="+mn-ea"/>
          <a:cs typeface="+mn-cs"/>
        </a:defRPr>
      </a:lvl1pPr>
      <a:lvl2pPr marL="742715" indent="-285659" algn="l" defTabSz="457046" rtl="0" eaLnBrk="1" latinLnBrk="0" hangingPunct="1">
        <a:spcBef>
          <a:spcPct val="20000"/>
        </a:spcBef>
        <a:buFont typeface="Arial"/>
        <a:buChar char="–"/>
        <a:defRPr sz="1800" kern="1200">
          <a:solidFill>
            <a:schemeClr val="tx2"/>
          </a:solidFill>
          <a:latin typeface="+mn-lt"/>
          <a:ea typeface="+mn-ea"/>
          <a:cs typeface="+mn-cs"/>
        </a:defRPr>
      </a:lvl2pPr>
      <a:lvl3pPr marL="1142630" indent="-228522" algn="l" defTabSz="457046" rtl="0" eaLnBrk="1" latinLnBrk="0" hangingPunct="1">
        <a:spcBef>
          <a:spcPct val="20000"/>
        </a:spcBef>
        <a:buFont typeface="Arial"/>
        <a:buChar char="•"/>
        <a:defRPr sz="1600" kern="1200">
          <a:solidFill>
            <a:schemeClr val="tx2"/>
          </a:solidFill>
          <a:latin typeface="+mn-lt"/>
          <a:ea typeface="+mn-ea"/>
          <a:cs typeface="+mn-cs"/>
        </a:defRPr>
      </a:lvl3pPr>
      <a:lvl4pPr marL="1599680" indent="-228522" algn="l" defTabSz="457046" rtl="0" eaLnBrk="1" latinLnBrk="0" hangingPunct="1">
        <a:spcBef>
          <a:spcPct val="20000"/>
        </a:spcBef>
        <a:buFont typeface="Arial"/>
        <a:buChar char="–"/>
        <a:defRPr sz="1400" kern="1200">
          <a:solidFill>
            <a:schemeClr val="tx2"/>
          </a:solidFill>
          <a:latin typeface="+mn-lt"/>
          <a:ea typeface="+mn-ea"/>
          <a:cs typeface="+mn-cs"/>
        </a:defRPr>
      </a:lvl4pPr>
      <a:lvl5pPr marL="2056736" indent="-228522" algn="l" defTabSz="457046" rtl="0" eaLnBrk="1" latinLnBrk="0" hangingPunct="1">
        <a:spcBef>
          <a:spcPct val="20000"/>
        </a:spcBef>
        <a:buFont typeface="Arial"/>
        <a:buChar char="»"/>
        <a:defRPr sz="1400" kern="1200">
          <a:solidFill>
            <a:schemeClr val="tx2"/>
          </a:solidFill>
          <a:latin typeface="+mn-lt"/>
          <a:ea typeface="+mn-ea"/>
          <a:cs typeface="+mn-cs"/>
        </a:defRPr>
      </a:lvl5pPr>
      <a:lvl6pPr marL="2513781" indent="-228522" algn="l" defTabSz="457046" rtl="0" eaLnBrk="1" latinLnBrk="0" hangingPunct="1">
        <a:spcBef>
          <a:spcPct val="20000"/>
        </a:spcBef>
        <a:buFont typeface="Arial"/>
        <a:buChar char="•"/>
        <a:defRPr sz="2000" kern="1200">
          <a:solidFill>
            <a:schemeClr val="tx1"/>
          </a:solidFill>
          <a:latin typeface="+mn-lt"/>
          <a:ea typeface="+mn-ea"/>
          <a:cs typeface="+mn-cs"/>
        </a:defRPr>
      </a:lvl6pPr>
      <a:lvl7pPr marL="2970838" indent="-228522" algn="l" defTabSz="457046" rtl="0" eaLnBrk="1" latinLnBrk="0" hangingPunct="1">
        <a:spcBef>
          <a:spcPct val="20000"/>
        </a:spcBef>
        <a:buFont typeface="Arial"/>
        <a:buChar char="•"/>
        <a:defRPr sz="2000" kern="1200">
          <a:solidFill>
            <a:schemeClr val="tx1"/>
          </a:solidFill>
          <a:latin typeface="+mn-lt"/>
          <a:ea typeface="+mn-ea"/>
          <a:cs typeface="+mn-cs"/>
        </a:defRPr>
      </a:lvl7pPr>
      <a:lvl8pPr marL="3427889" indent="-228522" algn="l" defTabSz="457046" rtl="0" eaLnBrk="1" latinLnBrk="0" hangingPunct="1">
        <a:spcBef>
          <a:spcPct val="20000"/>
        </a:spcBef>
        <a:buFont typeface="Arial"/>
        <a:buChar char="•"/>
        <a:defRPr sz="2000" kern="1200">
          <a:solidFill>
            <a:schemeClr val="tx1"/>
          </a:solidFill>
          <a:latin typeface="+mn-lt"/>
          <a:ea typeface="+mn-ea"/>
          <a:cs typeface="+mn-cs"/>
        </a:defRPr>
      </a:lvl8pPr>
      <a:lvl9pPr marL="3884939" indent="-228522" algn="l" defTabSz="4570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46" rtl="0" eaLnBrk="1" latinLnBrk="0" hangingPunct="1">
        <a:defRPr sz="1800" kern="1200">
          <a:solidFill>
            <a:schemeClr val="tx1"/>
          </a:solidFill>
          <a:latin typeface="+mn-lt"/>
          <a:ea typeface="+mn-ea"/>
          <a:cs typeface="+mn-cs"/>
        </a:defRPr>
      </a:lvl1pPr>
      <a:lvl2pPr marL="457046" algn="l" defTabSz="457046" rtl="0" eaLnBrk="1" latinLnBrk="0" hangingPunct="1">
        <a:defRPr sz="1800" kern="1200">
          <a:solidFill>
            <a:schemeClr val="tx1"/>
          </a:solidFill>
          <a:latin typeface="+mn-lt"/>
          <a:ea typeface="+mn-ea"/>
          <a:cs typeface="+mn-cs"/>
        </a:defRPr>
      </a:lvl2pPr>
      <a:lvl3pPr marL="914108" algn="l" defTabSz="457046" rtl="0" eaLnBrk="1" latinLnBrk="0" hangingPunct="1">
        <a:defRPr sz="1800" kern="1200">
          <a:solidFill>
            <a:schemeClr val="tx1"/>
          </a:solidFill>
          <a:latin typeface="+mn-lt"/>
          <a:ea typeface="+mn-ea"/>
          <a:cs typeface="+mn-cs"/>
        </a:defRPr>
      </a:lvl3pPr>
      <a:lvl4pPr marL="1371158" algn="l" defTabSz="457046" rtl="0" eaLnBrk="1" latinLnBrk="0" hangingPunct="1">
        <a:defRPr sz="1800" kern="1200">
          <a:solidFill>
            <a:schemeClr val="tx1"/>
          </a:solidFill>
          <a:latin typeface="+mn-lt"/>
          <a:ea typeface="+mn-ea"/>
          <a:cs typeface="+mn-cs"/>
        </a:defRPr>
      </a:lvl4pPr>
      <a:lvl5pPr marL="1828214" algn="l" defTabSz="457046" rtl="0" eaLnBrk="1" latinLnBrk="0" hangingPunct="1">
        <a:defRPr sz="1800" kern="1200">
          <a:solidFill>
            <a:schemeClr val="tx1"/>
          </a:solidFill>
          <a:latin typeface="+mn-lt"/>
          <a:ea typeface="+mn-ea"/>
          <a:cs typeface="+mn-cs"/>
        </a:defRPr>
      </a:lvl5pPr>
      <a:lvl6pPr marL="2285259" algn="l" defTabSz="457046" rtl="0" eaLnBrk="1" latinLnBrk="0" hangingPunct="1">
        <a:defRPr sz="1800" kern="1200">
          <a:solidFill>
            <a:schemeClr val="tx1"/>
          </a:solidFill>
          <a:latin typeface="+mn-lt"/>
          <a:ea typeface="+mn-ea"/>
          <a:cs typeface="+mn-cs"/>
        </a:defRPr>
      </a:lvl6pPr>
      <a:lvl7pPr marL="2742305" algn="l" defTabSz="457046" rtl="0" eaLnBrk="1" latinLnBrk="0" hangingPunct="1">
        <a:defRPr sz="1800" kern="1200">
          <a:solidFill>
            <a:schemeClr val="tx1"/>
          </a:solidFill>
          <a:latin typeface="+mn-lt"/>
          <a:ea typeface="+mn-ea"/>
          <a:cs typeface="+mn-cs"/>
        </a:defRPr>
      </a:lvl7pPr>
      <a:lvl8pPr marL="3199360" algn="l" defTabSz="457046" rtl="0" eaLnBrk="1" latinLnBrk="0" hangingPunct="1">
        <a:defRPr sz="1800" kern="1200">
          <a:solidFill>
            <a:schemeClr val="tx1"/>
          </a:solidFill>
          <a:latin typeface="+mn-lt"/>
          <a:ea typeface="+mn-ea"/>
          <a:cs typeface="+mn-cs"/>
        </a:defRPr>
      </a:lvl8pPr>
      <a:lvl9pPr marL="3656411" algn="l" defTabSz="45704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logo ba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588"/>
            <a:ext cx="9167813"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0"/>
            <a:ext cx="7848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ltLang="en-US" dirty="0">
              <a:solidFill>
                <a:srgbClr val="000000"/>
              </a:solidFill>
            </a:endParaRPr>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ltLang="en-US" dirty="0">
              <a:solidFill>
                <a:srgbClr val="000000"/>
              </a:solidFill>
            </a:endParaRPr>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D0DB5D-65AF-4552-85E3-F157A18AAD07}"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44524952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0" fontAlgn="base" hangingPunct="0">
        <a:spcBef>
          <a:spcPct val="0"/>
        </a:spcBef>
        <a:spcAft>
          <a:spcPct val="0"/>
        </a:spcAft>
        <a:defRPr sz="2300">
          <a:solidFill>
            <a:schemeClr val="bg1"/>
          </a:solidFill>
          <a:latin typeface="+mj-lt"/>
          <a:ea typeface="+mj-ea"/>
          <a:cs typeface="+mj-cs"/>
        </a:defRPr>
      </a:lvl1pPr>
      <a:lvl2pPr algn="l" rtl="0" eaLnBrk="0" fontAlgn="base" hangingPunct="0">
        <a:spcBef>
          <a:spcPct val="0"/>
        </a:spcBef>
        <a:spcAft>
          <a:spcPct val="0"/>
        </a:spcAft>
        <a:defRPr sz="2300">
          <a:solidFill>
            <a:schemeClr val="bg1"/>
          </a:solidFill>
          <a:latin typeface="Arial" charset="0"/>
        </a:defRPr>
      </a:lvl2pPr>
      <a:lvl3pPr algn="l" rtl="0" eaLnBrk="0" fontAlgn="base" hangingPunct="0">
        <a:spcBef>
          <a:spcPct val="0"/>
        </a:spcBef>
        <a:spcAft>
          <a:spcPct val="0"/>
        </a:spcAft>
        <a:defRPr sz="2300">
          <a:solidFill>
            <a:schemeClr val="bg1"/>
          </a:solidFill>
          <a:latin typeface="Arial" charset="0"/>
        </a:defRPr>
      </a:lvl3pPr>
      <a:lvl4pPr algn="l" rtl="0" eaLnBrk="0" fontAlgn="base" hangingPunct="0">
        <a:spcBef>
          <a:spcPct val="0"/>
        </a:spcBef>
        <a:spcAft>
          <a:spcPct val="0"/>
        </a:spcAft>
        <a:defRPr sz="2300">
          <a:solidFill>
            <a:schemeClr val="bg1"/>
          </a:solidFill>
          <a:latin typeface="Arial" charset="0"/>
        </a:defRPr>
      </a:lvl4pPr>
      <a:lvl5pPr algn="l" rtl="0" eaLnBrk="0" fontAlgn="base" hangingPunct="0">
        <a:spcBef>
          <a:spcPct val="0"/>
        </a:spcBef>
        <a:spcAft>
          <a:spcPct val="0"/>
        </a:spcAft>
        <a:defRPr sz="2300">
          <a:solidFill>
            <a:schemeClr val="bg1"/>
          </a:solidFill>
          <a:latin typeface="Arial" charset="0"/>
        </a:defRPr>
      </a:lvl5pPr>
      <a:lvl6pPr marL="457200" algn="l" rtl="0" fontAlgn="base">
        <a:spcBef>
          <a:spcPct val="0"/>
        </a:spcBef>
        <a:spcAft>
          <a:spcPct val="0"/>
        </a:spcAft>
        <a:defRPr sz="2300">
          <a:solidFill>
            <a:schemeClr val="bg1"/>
          </a:solidFill>
          <a:latin typeface="Arial" charset="0"/>
        </a:defRPr>
      </a:lvl6pPr>
      <a:lvl7pPr marL="914400" algn="l" rtl="0" fontAlgn="base">
        <a:spcBef>
          <a:spcPct val="0"/>
        </a:spcBef>
        <a:spcAft>
          <a:spcPct val="0"/>
        </a:spcAft>
        <a:defRPr sz="2300">
          <a:solidFill>
            <a:schemeClr val="bg1"/>
          </a:solidFill>
          <a:latin typeface="Arial" charset="0"/>
        </a:defRPr>
      </a:lvl7pPr>
      <a:lvl8pPr marL="1371600" algn="l" rtl="0" fontAlgn="base">
        <a:spcBef>
          <a:spcPct val="0"/>
        </a:spcBef>
        <a:spcAft>
          <a:spcPct val="0"/>
        </a:spcAft>
        <a:defRPr sz="2300">
          <a:solidFill>
            <a:schemeClr val="bg1"/>
          </a:solidFill>
          <a:latin typeface="Arial" charset="0"/>
        </a:defRPr>
      </a:lvl8pPr>
      <a:lvl9pPr marL="1828800" algn="l" rtl="0" fontAlgn="base">
        <a:spcBef>
          <a:spcPct val="0"/>
        </a:spcBef>
        <a:spcAft>
          <a:spcPct val="0"/>
        </a:spcAft>
        <a:defRPr sz="2300">
          <a:solidFill>
            <a:schemeClr val="bg1"/>
          </a:solidFill>
          <a:latin typeface="Arial" charset="0"/>
        </a:defRPr>
      </a:lvl9pPr>
    </p:titleStyle>
    <p:bodyStyle>
      <a:lvl1pPr marL="342900" indent="-342900" algn="l" rtl="0" eaLnBrk="0" fontAlgn="base" hangingPunct="0">
        <a:spcBef>
          <a:spcPct val="20000"/>
        </a:spcBef>
        <a:spcAft>
          <a:spcPct val="0"/>
        </a:spcAft>
        <a:buClr>
          <a:srgbClr val="D52B1E"/>
        </a:buClr>
        <a:buChar char="•"/>
        <a:defRPr>
          <a:solidFill>
            <a:srgbClr val="00337F"/>
          </a:solidFill>
          <a:latin typeface="+mn-lt"/>
          <a:ea typeface="+mn-ea"/>
          <a:cs typeface="+mn-cs"/>
        </a:defRPr>
      </a:lvl1pPr>
      <a:lvl2pPr marL="742950" indent="-285750" algn="l" rtl="0" eaLnBrk="0" fontAlgn="base" hangingPunct="0">
        <a:spcBef>
          <a:spcPct val="20000"/>
        </a:spcBef>
        <a:spcAft>
          <a:spcPct val="0"/>
        </a:spcAft>
        <a:buClr>
          <a:srgbClr val="D52B1E"/>
        </a:buClr>
        <a:buChar char="–"/>
        <a:defRPr>
          <a:solidFill>
            <a:srgbClr val="00337F"/>
          </a:solidFill>
          <a:latin typeface="+mn-lt"/>
        </a:defRPr>
      </a:lvl2pPr>
      <a:lvl3pPr marL="1143000" indent="-228600" algn="l" rtl="0" eaLnBrk="0" fontAlgn="base" hangingPunct="0">
        <a:spcBef>
          <a:spcPct val="20000"/>
        </a:spcBef>
        <a:spcAft>
          <a:spcPct val="0"/>
        </a:spcAft>
        <a:buClr>
          <a:srgbClr val="D52B1E"/>
        </a:buClr>
        <a:buChar char="•"/>
        <a:defRPr>
          <a:solidFill>
            <a:srgbClr val="00337F"/>
          </a:solidFill>
          <a:latin typeface="+mn-lt"/>
        </a:defRPr>
      </a:lvl3pPr>
      <a:lvl4pPr marL="1600200" indent="-228600" algn="l" rtl="0" eaLnBrk="0" fontAlgn="base" hangingPunct="0">
        <a:spcBef>
          <a:spcPct val="20000"/>
        </a:spcBef>
        <a:spcAft>
          <a:spcPct val="0"/>
        </a:spcAft>
        <a:buClr>
          <a:srgbClr val="D52B1E"/>
        </a:buClr>
        <a:buChar char="–"/>
        <a:defRPr>
          <a:solidFill>
            <a:srgbClr val="00337F"/>
          </a:solidFill>
          <a:latin typeface="+mn-lt"/>
        </a:defRPr>
      </a:lvl4pPr>
      <a:lvl5pPr marL="2057400" indent="-228600" algn="l" rtl="0" eaLnBrk="0" fontAlgn="base" hangingPunct="0">
        <a:spcBef>
          <a:spcPct val="20000"/>
        </a:spcBef>
        <a:spcAft>
          <a:spcPct val="0"/>
        </a:spcAft>
        <a:buClr>
          <a:srgbClr val="D52B1E"/>
        </a:buClr>
        <a:buChar char="•"/>
        <a:defRPr>
          <a:solidFill>
            <a:srgbClr val="00337F"/>
          </a:solidFill>
          <a:latin typeface="+mn-lt"/>
        </a:defRPr>
      </a:lvl5pPr>
      <a:lvl6pPr marL="2514600" indent="-228600" algn="l" rtl="0" fontAlgn="base">
        <a:spcBef>
          <a:spcPct val="20000"/>
        </a:spcBef>
        <a:spcAft>
          <a:spcPct val="0"/>
        </a:spcAft>
        <a:buClr>
          <a:srgbClr val="D52B1E"/>
        </a:buClr>
        <a:buChar char="•"/>
        <a:defRPr>
          <a:solidFill>
            <a:srgbClr val="00337F"/>
          </a:solidFill>
          <a:latin typeface="+mn-lt"/>
        </a:defRPr>
      </a:lvl6pPr>
      <a:lvl7pPr marL="2971800" indent="-228600" algn="l" rtl="0" fontAlgn="base">
        <a:spcBef>
          <a:spcPct val="20000"/>
        </a:spcBef>
        <a:spcAft>
          <a:spcPct val="0"/>
        </a:spcAft>
        <a:buClr>
          <a:srgbClr val="D52B1E"/>
        </a:buClr>
        <a:buChar char="•"/>
        <a:defRPr>
          <a:solidFill>
            <a:srgbClr val="00337F"/>
          </a:solidFill>
          <a:latin typeface="+mn-lt"/>
        </a:defRPr>
      </a:lvl7pPr>
      <a:lvl8pPr marL="3429000" indent="-228600" algn="l" rtl="0" fontAlgn="base">
        <a:spcBef>
          <a:spcPct val="20000"/>
        </a:spcBef>
        <a:spcAft>
          <a:spcPct val="0"/>
        </a:spcAft>
        <a:buClr>
          <a:srgbClr val="D52B1E"/>
        </a:buClr>
        <a:buChar char="•"/>
        <a:defRPr>
          <a:solidFill>
            <a:srgbClr val="00337F"/>
          </a:solidFill>
          <a:latin typeface="+mn-lt"/>
        </a:defRPr>
      </a:lvl8pPr>
      <a:lvl9pPr marL="3886200" indent="-228600" algn="l" rtl="0" fontAlgn="base">
        <a:spcBef>
          <a:spcPct val="20000"/>
        </a:spcBef>
        <a:spcAft>
          <a:spcPct val="0"/>
        </a:spcAft>
        <a:buClr>
          <a:srgbClr val="D52B1E"/>
        </a:buClr>
        <a:buChar char="•"/>
        <a:defRPr>
          <a:solidFill>
            <a:srgbClr val="00337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8.xml"/><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8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inova.org/upload/docs/ITMI/MediMap/MediMap-Mind-genes-and-drugs-list.pdf" TargetMode="External"/><Relationship Id="rId1" Type="http://schemas.openxmlformats.org/officeDocument/2006/relationships/slideLayout" Target="../slideLayouts/slideLayout83.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3.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4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3.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4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56.png"/><Relationship Id="rId12" Type="http://schemas.openxmlformats.org/officeDocument/2006/relationships/image" Target="../media/image6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2667000"/>
            <a:ext cx="5410200" cy="1200329"/>
          </a:xfrm>
          <a:prstGeom prst="rect">
            <a:avLst/>
          </a:prstGeom>
          <a:noFill/>
        </p:spPr>
        <p:txBody>
          <a:bodyPr wrap="square" rtlCol="0">
            <a:spAutoFit/>
          </a:bodyPr>
          <a:lstStyle/>
          <a:p>
            <a:r>
              <a:rPr lang="en-US" sz="2400" b="1" i="1" dirty="0">
                <a:solidFill>
                  <a:srgbClr val="002060"/>
                </a:solidFill>
              </a:rPr>
              <a:t>A Blueprint for a Systemwide, Profitable Behavioral Health Service Line</a:t>
            </a:r>
          </a:p>
        </p:txBody>
      </p:sp>
      <p:sp>
        <p:nvSpPr>
          <p:cNvPr id="5" name="TextBox 4"/>
          <p:cNvSpPr txBox="1"/>
          <p:nvPr/>
        </p:nvSpPr>
        <p:spPr>
          <a:xfrm>
            <a:off x="3886200" y="3962400"/>
            <a:ext cx="5029200" cy="1415772"/>
          </a:xfrm>
          <a:prstGeom prst="rect">
            <a:avLst/>
          </a:prstGeom>
          <a:noFill/>
        </p:spPr>
        <p:txBody>
          <a:bodyPr wrap="square" rtlCol="0">
            <a:spAutoFit/>
          </a:bodyPr>
          <a:lstStyle/>
          <a:p>
            <a:r>
              <a:rPr lang="en-US" sz="1400" dirty="0">
                <a:solidFill>
                  <a:srgbClr val="002060"/>
                </a:solidFill>
              </a:rPr>
              <a:t>Michael Clark, M.D. Chairman Psychiatry</a:t>
            </a:r>
          </a:p>
          <a:p>
            <a:r>
              <a:rPr lang="en-US" sz="1400" dirty="0">
                <a:solidFill>
                  <a:srgbClr val="002060"/>
                </a:solidFill>
              </a:rPr>
              <a:t>John Deeken, M.D. COO Translational Medicine</a:t>
            </a:r>
          </a:p>
          <a:p>
            <a:r>
              <a:rPr lang="en-US" sz="1400" dirty="0">
                <a:solidFill>
                  <a:srgbClr val="002060"/>
                </a:solidFill>
              </a:rPr>
              <a:t>Loring Flint, M.D. EVP &amp; CMO</a:t>
            </a:r>
          </a:p>
          <a:p>
            <a:r>
              <a:rPr lang="en-US" sz="1400" dirty="0">
                <a:solidFill>
                  <a:srgbClr val="002060"/>
                </a:solidFill>
              </a:rPr>
              <a:t>Michelle Mullany, AVP Behavioral Health</a:t>
            </a:r>
          </a:p>
          <a:p>
            <a:endParaRPr lang="en-US" sz="1400" dirty="0">
              <a:solidFill>
                <a:srgbClr val="002060"/>
              </a:solidFill>
            </a:endParaRPr>
          </a:p>
          <a:p>
            <a:r>
              <a:rPr lang="en-US" sz="1600" b="1" dirty="0">
                <a:solidFill>
                  <a:srgbClr val="002060"/>
                </a:solidFill>
              </a:rPr>
              <a:t>Inova Health System, Falls Church, VA</a:t>
            </a:r>
          </a:p>
        </p:txBody>
      </p:sp>
    </p:spTree>
    <p:extLst>
      <p:ext uri="{BB962C8B-B14F-4D97-AF65-F5344CB8AC3E}">
        <p14:creationId xmlns:p14="http://schemas.microsoft.com/office/powerpoint/2010/main" val="2115491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91768DCA-D849-4A5F-AFD6-1EDED0B5C5E1}"/>
              </a:ext>
            </a:extLst>
          </p:cNvPr>
          <p:cNvSpPr>
            <a:spLocks noGrp="1" noChangeArrowheads="1"/>
          </p:cNvSpPr>
          <p:nvPr>
            <p:ph type="title"/>
          </p:nvPr>
        </p:nvSpPr>
        <p:spPr/>
        <p:txBody>
          <a:bodyPr/>
          <a:lstStyle/>
          <a:p>
            <a:r>
              <a:rPr lang="en-US" altLang="en-US"/>
              <a:t>Child and Adolescent Care</a:t>
            </a:r>
          </a:p>
        </p:txBody>
      </p:sp>
      <p:sp>
        <p:nvSpPr>
          <p:cNvPr id="3" name="Content Placeholder 2">
            <a:extLst>
              <a:ext uri="{FF2B5EF4-FFF2-40B4-BE49-F238E27FC236}">
                <a16:creationId xmlns:a16="http://schemas.microsoft.com/office/drawing/2014/main" id="{5661E092-0D10-2941-A774-018C1EA1914F}"/>
              </a:ext>
            </a:extLst>
          </p:cNvPr>
          <p:cNvSpPr>
            <a:spLocks noGrp="1"/>
          </p:cNvSpPr>
          <p:nvPr>
            <p:ph idx="1"/>
          </p:nvPr>
        </p:nvSpPr>
        <p:spPr/>
        <p:txBody>
          <a:bodyPr/>
          <a:lstStyle/>
          <a:p>
            <a:pPr marL="0" indent="0" algn="ctr">
              <a:buFontTx/>
              <a:buNone/>
              <a:defRPr/>
            </a:pPr>
            <a:r>
              <a:rPr lang="en-US" b="1" dirty="0"/>
              <a:t>Goal: provide comprehensive care, expand services</a:t>
            </a:r>
          </a:p>
          <a:p>
            <a:pPr>
              <a:defRPr/>
            </a:pPr>
            <a:endParaRPr lang="en-US" dirty="0"/>
          </a:p>
          <a:p>
            <a:pPr>
              <a:defRPr/>
            </a:pPr>
            <a:r>
              <a:rPr lang="en-US" dirty="0"/>
              <a:t>Focus on recruitment</a:t>
            </a:r>
          </a:p>
          <a:p>
            <a:pPr lvl="1">
              <a:defRPr/>
            </a:pPr>
            <a:r>
              <a:rPr lang="en-US" dirty="0"/>
              <a:t>Strategic decision to pay higher salaries</a:t>
            </a:r>
          </a:p>
          <a:p>
            <a:pPr lvl="1">
              <a:defRPr/>
            </a:pPr>
            <a:r>
              <a:rPr lang="en-US" dirty="0"/>
              <a:t>Quality of life in scheduling</a:t>
            </a:r>
          </a:p>
          <a:p>
            <a:pPr>
              <a:defRPr/>
            </a:pPr>
            <a:r>
              <a:rPr lang="en-US" dirty="0"/>
              <a:t>Focus on strategic location of services to minimize costs</a:t>
            </a:r>
          </a:p>
          <a:p>
            <a:pPr>
              <a:defRPr/>
            </a:pPr>
            <a:r>
              <a:rPr lang="en-US" dirty="0"/>
              <a:t>Concentrated efforts on front end work</a:t>
            </a:r>
          </a:p>
          <a:p>
            <a:pPr>
              <a:defRPr/>
            </a:pPr>
            <a:r>
              <a:rPr lang="en-US" dirty="0"/>
              <a:t>School acquisition</a:t>
            </a:r>
          </a:p>
          <a:p>
            <a:pPr lvl="1">
              <a:defRPr/>
            </a:pPr>
            <a:r>
              <a:rPr lang="en-US" dirty="0"/>
              <a:t>Revenue streams</a:t>
            </a:r>
          </a:p>
          <a:p>
            <a:pPr lvl="1">
              <a:defRPr/>
            </a:pPr>
            <a:r>
              <a:rPr lang="en-US" dirty="0"/>
              <a:t>Allows for psychiatric treatment within educational environment</a:t>
            </a:r>
          </a:p>
        </p:txBody>
      </p:sp>
    </p:spTree>
    <p:extLst>
      <p:ext uri="{BB962C8B-B14F-4D97-AF65-F5344CB8AC3E}">
        <p14:creationId xmlns:p14="http://schemas.microsoft.com/office/powerpoint/2010/main" val="3269105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8A97AB77-B5F2-4A2D-A759-4A85C43985A3}"/>
              </a:ext>
            </a:extLst>
          </p:cNvPr>
          <p:cNvSpPr>
            <a:spLocks noGrp="1" noChangeArrowheads="1"/>
          </p:cNvSpPr>
          <p:nvPr>
            <p:ph type="title"/>
          </p:nvPr>
        </p:nvSpPr>
        <p:spPr/>
        <p:txBody>
          <a:bodyPr/>
          <a:lstStyle/>
          <a:p>
            <a:r>
              <a:rPr lang="en-US" altLang="en-US"/>
              <a:t>Outcomes </a:t>
            </a:r>
          </a:p>
        </p:txBody>
      </p:sp>
      <p:sp>
        <p:nvSpPr>
          <p:cNvPr id="3" name="Content Placeholder 2">
            <a:extLst>
              <a:ext uri="{FF2B5EF4-FFF2-40B4-BE49-F238E27FC236}">
                <a16:creationId xmlns:a16="http://schemas.microsoft.com/office/drawing/2014/main" id="{C3AA095C-A4A3-854C-BF8C-8F85708251E0}"/>
              </a:ext>
            </a:extLst>
          </p:cNvPr>
          <p:cNvSpPr>
            <a:spLocks noGrp="1"/>
          </p:cNvSpPr>
          <p:nvPr>
            <p:ph idx="1"/>
          </p:nvPr>
        </p:nvSpPr>
        <p:spPr/>
        <p:txBody>
          <a:bodyPr/>
          <a:lstStyle/>
          <a:p>
            <a:pPr>
              <a:defRPr/>
            </a:pPr>
            <a:endParaRPr lang="en-US" dirty="0"/>
          </a:p>
          <a:p>
            <a:pPr>
              <a:defRPr/>
            </a:pPr>
            <a:endParaRPr lang="en-US" dirty="0"/>
          </a:p>
          <a:p>
            <a:pPr>
              <a:defRPr/>
            </a:pPr>
            <a:endParaRPr lang="en-US" dirty="0"/>
          </a:p>
          <a:p>
            <a:pPr>
              <a:defRPr/>
            </a:pPr>
            <a:r>
              <a:rPr lang="en-US" dirty="0"/>
              <a:t>$6 million net profit in 2017</a:t>
            </a:r>
          </a:p>
          <a:p>
            <a:pPr>
              <a:defRPr/>
            </a:pPr>
            <a:r>
              <a:rPr lang="en-US" dirty="0"/>
              <a:t>Increased overall service line capacity by 62%</a:t>
            </a:r>
          </a:p>
          <a:p>
            <a:pPr>
              <a:defRPr/>
            </a:pPr>
            <a:r>
              <a:rPr lang="en-US" dirty="0"/>
              <a:t>Decreased inpatient admissions by 17%</a:t>
            </a:r>
          </a:p>
          <a:p>
            <a:pPr>
              <a:defRPr/>
            </a:pPr>
            <a:r>
              <a:rPr lang="en-US" dirty="0"/>
              <a:t>Increased outpatient care by 23%</a:t>
            </a:r>
          </a:p>
          <a:p>
            <a:pPr>
              <a:defRPr/>
            </a:pPr>
            <a:r>
              <a:rPr lang="en-US" dirty="0"/>
              <a:t>Therapists have highest productivity of all providers</a:t>
            </a:r>
          </a:p>
          <a:p>
            <a:pPr lvl="2">
              <a:defRPr/>
            </a:pPr>
            <a:r>
              <a:rPr lang="en-US" dirty="0">
                <a:sym typeface="Wingdings" pitchFamily="2" charset="2"/>
              </a:rPr>
              <a:t>Better coordination of care, less MD follow up appts needed</a:t>
            </a:r>
          </a:p>
          <a:p>
            <a:pPr lvl="2">
              <a:defRPr/>
            </a:pPr>
            <a:r>
              <a:rPr lang="en-US" dirty="0">
                <a:sym typeface="Wingdings" pitchFamily="2" charset="2"/>
              </a:rPr>
              <a:t>Reduction in appointment wait times from 4 months to same week</a:t>
            </a:r>
          </a:p>
          <a:p>
            <a:pPr marL="0" indent="0">
              <a:buFontTx/>
              <a:buNone/>
              <a:defRPr/>
            </a:pPr>
            <a:endParaRPr lang="en-US" dirty="0"/>
          </a:p>
        </p:txBody>
      </p:sp>
    </p:spTree>
    <p:extLst>
      <p:ext uri="{BB962C8B-B14F-4D97-AF65-F5344CB8AC3E}">
        <p14:creationId xmlns:p14="http://schemas.microsoft.com/office/powerpoint/2010/main" val="4289243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11F12A59-A407-4C5B-8AC4-A9148447624C}"/>
              </a:ext>
            </a:extLst>
          </p:cNvPr>
          <p:cNvSpPr>
            <a:spLocks noGrp="1" noChangeArrowheads="1"/>
          </p:cNvSpPr>
          <p:nvPr>
            <p:ph type="title"/>
          </p:nvPr>
        </p:nvSpPr>
        <p:spPr/>
        <p:txBody>
          <a:bodyPr/>
          <a:lstStyle/>
          <a:p>
            <a:r>
              <a:rPr lang="en-US" altLang="en-US"/>
              <a:t>Lessons Learned</a:t>
            </a:r>
          </a:p>
        </p:txBody>
      </p:sp>
      <p:sp>
        <p:nvSpPr>
          <p:cNvPr id="26626" name="Content Placeholder 2">
            <a:extLst>
              <a:ext uri="{FF2B5EF4-FFF2-40B4-BE49-F238E27FC236}">
                <a16:creationId xmlns:a16="http://schemas.microsoft.com/office/drawing/2014/main" id="{AA79EF49-396E-417C-89B6-BC2B27D4D66E}"/>
              </a:ext>
            </a:extLst>
          </p:cNvPr>
          <p:cNvSpPr>
            <a:spLocks noGrp="1" noChangeArrowheads="1"/>
          </p:cNvSpPr>
          <p:nvPr>
            <p:ph idx="1"/>
          </p:nvPr>
        </p:nvSpPr>
        <p:spPr>
          <a:xfrm>
            <a:off x="457200" y="1295400"/>
            <a:ext cx="8229600" cy="5486400"/>
          </a:xfrm>
        </p:spPr>
        <p:txBody>
          <a:bodyPr/>
          <a:lstStyle/>
          <a:p>
            <a:r>
              <a:rPr lang="en-US" altLang="en-US"/>
              <a:t>Once access was created, containment and productivity were easier </a:t>
            </a:r>
          </a:p>
          <a:p>
            <a:pPr lvl="1"/>
            <a:r>
              <a:rPr lang="en-US" altLang="en-US"/>
              <a:t>Fluid transitions between programs</a:t>
            </a:r>
          </a:p>
          <a:p>
            <a:pPr lvl="1"/>
            <a:r>
              <a:rPr lang="en-US" altLang="en-US"/>
              <a:t>Highlighted value of psychiatry within hospital system</a:t>
            </a:r>
          </a:p>
          <a:p>
            <a:r>
              <a:rPr lang="en-US" altLang="en-US"/>
              <a:t>Technology creates ease-of-access through telemedicine, yeyt reimbursement/parity remain barriers to implementation</a:t>
            </a:r>
          </a:p>
          <a:p>
            <a:r>
              <a:rPr lang="en-US" altLang="en-US"/>
              <a:t>Easy to lose focus on prioirities </a:t>
            </a:r>
          </a:p>
          <a:p>
            <a:r>
              <a:rPr lang="en-US" altLang="en-US"/>
              <a:t>Find the right talent </a:t>
            </a:r>
          </a:p>
          <a:p>
            <a:pPr lvl="1"/>
            <a:r>
              <a:rPr lang="en-US" altLang="en-US"/>
              <a:t>Switched hiring practices from skills </a:t>
            </a:r>
            <a:r>
              <a:rPr lang="en-US" altLang="en-US">
                <a:sym typeface="Wingdings" panose="05000000000000000000" pitchFamily="2" charset="2"/>
              </a:rPr>
              <a:t> </a:t>
            </a:r>
            <a:r>
              <a:rPr lang="en-US" altLang="en-US"/>
              <a:t>attitude and mission orientation</a:t>
            </a:r>
          </a:p>
          <a:p>
            <a:pPr lvl="1"/>
            <a:r>
              <a:rPr lang="en-US" altLang="en-US"/>
              <a:t>Evolve hiring practices in the light of specialty shortage</a:t>
            </a:r>
          </a:p>
          <a:p>
            <a:pPr lvl="1"/>
            <a:r>
              <a:rPr lang="en-US" altLang="en-US"/>
              <a:t>Invested in onboarding of MDs, culture of collegiality</a:t>
            </a:r>
          </a:p>
          <a:p>
            <a:r>
              <a:rPr lang="en-US" altLang="en-US"/>
              <a:t>Appointment scheduling is more critical than expected due to shortage of providers</a:t>
            </a:r>
          </a:p>
          <a:p>
            <a:r>
              <a:rPr lang="en-US" altLang="en-US"/>
              <a:t>Referral of patients to appropriate level of care is important to better outcomes</a:t>
            </a:r>
          </a:p>
          <a:p>
            <a:r>
              <a:rPr lang="en-US" altLang="en-US"/>
              <a:t>A system of care is required to maintain a sustainable model of care</a:t>
            </a:r>
          </a:p>
        </p:txBody>
      </p:sp>
    </p:spTree>
    <p:extLst>
      <p:ext uri="{BB962C8B-B14F-4D97-AF65-F5344CB8AC3E}">
        <p14:creationId xmlns:p14="http://schemas.microsoft.com/office/powerpoint/2010/main" val="305445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A66131B4-72EF-4EBF-819C-B917102A24F3}"/>
              </a:ext>
            </a:extLst>
          </p:cNvPr>
          <p:cNvSpPr>
            <a:spLocks noGrp="1" noChangeArrowheads="1"/>
          </p:cNvSpPr>
          <p:nvPr>
            <p:ph type="title"/>
          </p:nvPr>
        </p:nvSpPr>
        <p:spPr/>
        <p:txBody>
          <a:bodyPr/>
          <a:lstStyle/>
          <a:p>
            <a:r>
              <a:rPr lang="en-US" altLang="en-US"/>
              <a:t>Next Steps</a:t>
            </a:r>
          </a:p>
        </p:txBody>
      </p:sp>
      <p:sp>
        <p:nvSpPr>
          <p:cNvPr id="3" name="Content Placeholder 2">
            <a:extLst>
              <a:ext uri="{FF2B5EF4-FFF2-40B4-BE49-F238E27FC236}">
                <a16:creationId xmlns:a16="http://schemas.microsoft.com/office/drawing/2014/main" id="{79436F7C-5DEE-D348-94B0-5CAB3B613961}"/>
              </a:ext>
            </a:extLst>
          </p:cNvPr>
          <p:cNvSpPr>
            <a:spLocks noGrp="1"/>
          </p:cNvSpPr>
          <p:nvPr>
            <p:ph idx="1"/>
          </p:nvPr>
        </p:nvSpPr>
        <p:spPr>
          <a:xfrm>
            <a:off x="457200" y="1219200"/>
            <a:ext cx="8229600" cy="5638800"/>
          </a:xfrm>
        </p:spPr>
        <p:txBody>
          <a:bodyPr/>
          <a:lstStyle/>
          <a:p>
            <a:pPr>
              <a:defRPr/>
            </a:pPr>
            <a:endParaRPr lang="en-US" dirty="0"/>
          </a:p>
          <a:p>
            <a:pPr>
              <a:defRPr/>
            </a:pPr>
            <a:r>
              <a:rPr lang="en-US" dirty="0"/>
              <a:t>Break Even targets</a:t>
            </a:r>
          </a:p>
          <a:p>
            <a:pPr>
              <a:defRPr/>
            </a:pPr>
            <a:r>
              <a:rPr lang="en-US" dirty="0"/>
              <a:t>Critical decisions about managed care contracts</a:t>
            </a:r>
          </a:p>
          <a:p>
            <a:pPr lvl="1">
              <a:defRPr/>
            </a:pPr>
            <a:r>
              <a:rPr lang="en-US" dirty="0"/>
              <a:t>Creative contracting - Managed Care vs. PMPM</a:t>
            </a:r>
          </a:p>
          <a:p>
            <a:pPr lvl="1">
              <a:defRPr/>
            </a:pPr>
            <a:r>
              <a:rPr lang="en-US" dirty="0"/>
              <a:t>Proactive management of denials </a:t>
            </a:r>
          </a:p>
          <a:p>
            <a:pPr lvl="1">
              <a:defRPr/>
            </a:pPr>
            <a:r>
              <a:rPr lang="en-US" dirty="0"/>
              <a:t>Weave behavioral health into the fabric through all levels of the organization</a:t>
            </a:r>
          </a:p>
          <a:p>
            <a:pPr lvl="2">
              <a:defRPr/>
            </a:pPr>
            <a:r>
              <a:rPr lang="en-US" dirty="0"/>
              <a:t>Behavioral Health First Aid implementation throughout system</a:t>
            </a:r>
          </a:p>
          <a:p>
            <a:pPr lvl="2">
              <a:defRPr/>
            </a:pPr>
            <a:r>
              <a:rPr lang="en-US" dirty="0"/>
              <a:t>Enhanced focus on integrated specialty services OB/GYN, Addiction Medicine, Neurosciences</a:t>
            </a:r>
          </a:p>
          <a:p>
            <a:pPr lvl="2">
              <a:defRPr/>
            </a:pPr>
            <a:r>
              <a:rPr lang="en-US" dirty="0"/>
              <a:t>SBIRT as standard practice</a:t>
            </a:r>
          </a:p>
          <a:p>
            <a:pPr lvl="2">
              <a:defRPr/>
            </a:pPr>
            <a:r>
              <a:rPr lang="en-US" dirty="0"/>
              <a:t>Use of peers in discharge planning and follow-up  </a:t>
            </a:r>
          </a:p>
          <a:p>
            <a:pPr>
              <a:defRPr/>
            </a:pPr>
            <a:r>
              <a:rPr lang="en-US" dirty="0"/>
              <a:t>Comprehensive child and adolescent model</a:t>
            </a:r>
          </a:p>
          <a:p>
            <a:pPr lvl="2">
              <a:defRPr/>
            </a:pPr>
            <a:r>
              <a:rPr lang="en-US" dirty="0"/>
              <a:t>School partnerships</a:t>
            </a:r>
          </a:p>
          <a:p>
            <a:pPr lvl="2">
              <a:defRPr/>
            </a:pPr>
            <a:r>
              <a:rPr lang="en-US" dirty="0"/>
              <a:t>ED diversion and coordination with municipalities </a:t>
            </a:r>
          </a:p>
          <a:p>
            <a:pPr marL="0" indent="0">
              <a:buFontTx/>
              <a:buNone/>
              <a:defRPr/>
            </a:pPr>
            <a:endParaRPr lang="en-US" dirty="0"/>
          </a:p>
          <a:p>
            <a:pPr>
              <a:defRPr/>
            </a:pPr>
            <a:endParaRPr lang="en-US" dirty="0"/>
          </a:p>
        </p:txBody>
      </p:sp>
    </p:spTree>
    <p:extLst>
      <p:ext uri="{BB962C8B-B14F-4D97-AF65-F5344CB8AC3E}">
        <p14:creationId xmlns:p14="http://schemas.microsoft.com/office/powerpoint/2010/main" val="281610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a:extLst>
              <a:ext uri="{FF2B5EF4-FFF2-40B4-BE49-F238E27FC236}">
                <a16:creationId xmlns:a16="http://schemas.microsoft.com/office/drawing/2014/main" id="{57260F31-D2D3-420D-AC4E-D0C68AF3F848}"/>
              </a:ext>
            </a:extLst>
          </p:cNvPr>
          <p:cNvSpPr>
            <a:spLocks noGrp="1" noChangeArrowheads="1"/>
          </p:cNvSpPr>
          <p:nvPr>
            <p:ph idx="1"/>
          </p:nvPr>
        </p:nvSpPr>
        <p:spPr/>
        <p:txBody>
          <a:bodyPr/>
          <a:lstStyle/>
          <a:p>
            <a:pPr marL="0" indent="0" algn="ctr">
              <a:buFontTx/>
              <a:buNone/>
            </a:pPr>
            <a:endParaRPr lang="en-US" altLang="en-US" sz="3600"/>
          </a:p>
          <a:p>
            <a:pPr marL="0" indent="0" algn="ctr">
              <a:buFontTx/>
              <a:buNone/>
            </a:pPr>
            <a:endParaRPr lang="en-US" altLang="en-US" sz="3600"/>
          </a:p>
          <a:p>
            <a:pPr marL="0" indent="0" algn="ctr">
              <a:buFontTx/>
              <a:buNone/>
            </a:pPr>
            <a:r>
              <a:rPr lang="en-US" altLang="en-US" sz="3600"/>
              <a:t>Questions</a:t>
            </a:r>
          </a:p>
          <a:p>
            <a:pPr marL="0" indent="0" algn="ctr">
              <a:buFontTx/>
              <a:buNone/>
            </a:pPr>
            <a:r>
              <a:rPr lang="en-US" altLang="en-US" sz="3600"/>
              <a:t>Final Thoughts</a:t>
            </a:r>
          </a:p>
        </p:txBody>
      </p:sp>
    </p:spTree>
    <p:extLst>
      <p:ext uri="{BB962C8B-B14F-4D97-AF65-F5344CB8AC3E}">
        <p14:creationId xmlns:p14="http://schemas.microsoft.com/office/powerpoint/2010/main" val="317909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prevalence of mental illness</a:t>
            </a:r>
          </a:p>
        </p:txBody>
      </p:sp>
      <p:sp>
        <p:nvSpPr>
          <p:cNvPr id="3" name="Content Placeholder 2"/>
          <p:cNvSpPr>
            <a:spLocks noGrp="1"/>
          </p:cNvSpPr>
          <p:nvPr>
            <p:ph idx="1"/>
          </p:nvPr>
        </p:nvSpPr>
        <p:spPr>
          <a:xfrm>
            <a:off x="381000" y="1371600"/>
            <a:ext cx="8382000" cy="5277855"/>
          </a:xfrm>
        </p:spPr>
        <p:txBody>
          <a:bodyPr>
            <a:noAutofit/>
          </a:bodyPr>
          <a:lstStyle/>
          <a:p>
            <a:r>
              <a:rPr lang="en-US" sz="1600" b="1" u="sng" dirty="0">
                <a:solidFill>
                  <a:schemeClr val="accent6"/>
                </a:solidFill>
              </a:rPr>
              <a:t>50% of the general population reported at least one lifetime disorder</a:t>
            </a:r>
          </a:p>
          <a:p>
            <a:pPr lvl="1"/>
            <a:r>
              <a:rPr lang="en-US" sz="1600" dirty="0">
                <a:effectLst/>
              </a:rPr>
              <a:t>1.1% of adults in the U.S. live with schizophrenia</a:t>
            </a:r>
          </a:p>
          <a:p>
            <a:pPr lvl="1"/>
            <a:r>
              <a:rPr lang="en-US" sz="1600" dirty="0">
                <a:effectLst/>
              </a:rPr>
              <a:t>2.6% of adults in the U.S. live with bipolar disorder</a:t>
            </a:r>
            <a:endParaRPr lang="en-US" sz="1600" dirty="0"/>
          </a:p>
          <a:p>
            <a:r>
              <a:rPr lang="en-US" sz="1600" b="1" u="sng" dirty="0">
                <a:solidFill>
                  <a:schemeClr val="accent6"/>
                </a:solidFill>
              </a:rPr>
              <a:t>30% reported at least one 12-month disorder</a:t>
            </a:r>
          </a:p>
          <a:p>
            <a:pPr lvl="1"/>
            <a:r>
              <a:rPr lang="en-US" sz="1600" dirty="0">
                <a:effectLst/>
              </a:rPr>
              <a:t>6.9% of adults in the U.S. had at least one major depressive episode in the past year</a:t>
            </a:r>
          </a:p>
          <a:p>
            <a:pPr lvl="1">
              <a:defRPr/>
            </a:pPr>
            <a:r>
              <a:rPr lang="en-US" sz="1600" dirty="0"/>
              <a:t>10% of the population uses illicit drugs, 25% of the population uses tobacco products</a:t>
            </a:r>
            <a:endParaRPr lang="en-US" sz="1600" dirty="0">
              <a:effectLst/>
            </a:endParaRPr>
          </a:p>
          <a:p>
            <a:r>
              <a:rPr lang="en-US" sz="1600" dirty="0"/>
              <a:t>More than half of all lifetime disorders occurred in the 14% of the population who had a </a:t>
            </a:r>
            <a:r>
              <a:rPr lang="en-US" sz="1600" b="1" dirty="0"/>
              <a:t>history of three or more comorbid disorders </a:t>
            </a:r>
            <a:r>
              <a:rPr lang="en-US" sz="1600" dirty="0"/>
              <a:t>and included the majority of people with severe disorders</a:t>
            </a:r>
          </a:p>
          <a:p>
            <a:r>
              <a:rPr lang="en-US" sz="1600" b="1" dirty="0"/>
              <a:t>Less than 40%</a:t>
            </a:r>
            <a:r>
              <a:rPr lang="en-US" sz="1600" dirty="0"/>
              <a:t> of those with a lifetime disorder had ever </a:t>
            </a:r>
            <a:r>
              <a:rPr lang="en-US" sz="1600" b="1" dirty="0"/>
              <a:t>received professional treatment</a:t>
            </a:r>
            <a:r>
              <a:rPr lang="en-US" sz="1600" dirty="0"/>
              <a:t>, and </a:t>
            </a:r>
            <a:r>
              <a:rPr lang="en-US" sz="1600" b="1" dirty="0"/>
              <a:t>less than 20% </a:t>
            </a:r>
            <a:r>
              <a:rPr lang="en-US" sz="1600" dirty="0"/>
              <a:t>of those with a recent disorder had been </a:t>
            </a:r>
            <a:r>
              <a:rPr lang="en-US" sz="1600" b="1" dirty="0"/>
              <a:t>in treatment during the past 12 months</a:t>
            </a:r>
          </a:p>
          <a:p>
            <a:r>
              <a:rPr lang="en-US" sz="1600" b="1" dirty="0">
                <a:effectLst/>
              </a:rPr>
              <a:t>18.1% of adults in the U.S. experienced an anxiety disorder</a:t>
            </a:r>
            <a:r>
              <a:rPr lang="en-US" sz="1600" dirty="0">
                <a:effectLst/>
              </a:rPr>
              <a:t> such as posttraumatic stress disorder, obsessive-compulsive disorder and specific phobias</a:t>
            </a:r>
          </a:p>
          <a:p>
            <a:r>
              <a:rPr lang="en-US" sz="1600" dirty="0">
                <a:effectLst/>
              </a:rPr>
              <a:t>Among the 20.2 million adults in the U.S. who experienced a </a:t>
            </a:r>
            <a:r>
              <a:rPr lang="en-US" sz="1600" b="1" dirty="0">
                <a:effectLst/>
              </a:rPr>
              <a:t>substance use disorder, 50.5%—10.2 million adults—had a co-occurring mental illness</a:t>
            </a:r>
          </a:p>
        </p:txBody>
      </p:sp>
    </p:spTree>
    <p:extLst>
      <p:ext uri="{BB962C8B-B14F-4D97-AF65-F5344CB8AC3E}">
        <p14:creationId xmlns:p14="http://schemas.microsoft.com/office/powerpoint/2010/main" val="255197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products of inadequate treatment</a:t>
            </a:r>
          </a:p>
        </p:txBody>
      </p:sp>
      <p:sp>
        <p:nvSpPr>
          <p:cNvPr id="3" name="Content Placeholder 2"/>
          <p:cNvSpPr>
            <a:spLocks noGrp="1"/>
          </p:cNvSpPr>
          <p:nvPr>
            <p:ph idx="1"/>
          </p:nvPr>
        </p:nvSpPr>
        <p:spPr>
          <a:xfrm>
            <a:off x="457200" y="1371601"/>
            <a:ext cx="8229600" cy="5293896"/>
          </a:xfrm>
        </p:spPr>
        <p:txBody>
          <a:bodyPr>
            <a:normAutofit lnSpcReduction="10000"/>
          </a:bodyPr>
          <a:lstStyle/>
          <a:p>
            <a:r>
              <a:rPr lang="en-US" dirty="0"/>
              <a:t>Serious mental illness costs America </a:t>
            </a:r>
            <a:r>
              <a:rPr lang="en-US" b="1" dirty="0"/>
              <a:t>$193.2 billion in lost earnings per year</a:t>
            </a:r>
          </a:p>
          <a:p>
            <a:r>
              <a:rPr lang="en-US" b="1" dirty="0"/>
              <a:t>Mood disorders</a:t>
            </a:r>
            <a:r>
              <a:rPr lang="en-US" dirty="0"/>
              <a:t>, including major depression, dysthymic disorder and bipolar disorder, are the </a:t>
            </a:r>
            <a:r>
              <a:rPr lang="en-US" b="1" dirty="0"/>
              <a:t>third most common cause of hospitalization</a:t>
            </a:r>
            <a:r>
              <a:rPr lang="en-US" dirty="0"/>
              <a:t> in the U.S. for both youth and adults aged 18–44</a:t>
            </a:r>
          </a:p>
          <a:p>
            <a:r>
              <a:rPr lang="en-US" dirty="0"/>
              <a:t>Individuals living with </a:t>
            </a:r>
            <a:r>
              <a:rPr lang="en-US" b="1" dirty="0"/>
              <a:t>serious mental illness face an increased risk of having chronic medical conditions</a:t>
            </a:r>
            <a:r>
              <a:rPr lang="en-US" dirty="0"/>
              <a:t>. Adults in the U.S. living with serious mental illness die on average 25 years earlier than others, largely due to treatable medical conditions</a:t>
            </a:r>
          </a:p>
          <a:p>
            <a:r>
              <a:rPr lang="en-US" dirty="0"/>
              <a:t>Over one-third </a:t>
            </a:r>
            <a:r>
              <a:rPr lang="en-US" b="1" dirty="0"/>
              <a:t>(37%) of students with a mental health condition</a:t>
            </a:r>
            <a:r>
              <a:rPr lang="en-US" dirty="0"/>
              <a:t> age 14­–21 and older who are served by special education </a:t>
            </a:r>
            <a:r>
              <a:rPr lang="en-US" b="1" dirty="0"/>
              <a:t>drop out</a:t>
            </a:r>
            <a:r>
              <a:rPr lang="en-US" dirty="0"/>
              <a:t>—the highest dropout rate of any disability group</a:t>
            </a:r>
          </a:p>
          <a:p>
            <a:r>
              <a:rPr lang="en-US" b="1" dirty="0"/>
              <a:t>Suicide is the 10</a:t>
            </a:r>
            <a:r>
              <a:rPr lang="en-US" b="1" baseline="30000" dirty="0"/>
              <a:t>th</a:t>
            </a:r>
            <a:r>
              <a:rPr lang="en-US" b="1" dirty="0"/>
              <a:t> leading cause of death in the U.S.</a:t>
            </a:r>
          </a:p>
          <a:p>
            <a:pPr lvl="1"/>
            <a:r>
              <a:rPr lang="en-US" dirty="0"/>
              <a:t>3</a:t>
            </a:r>
            <a:r>
              <a:rPr lang="en-US" baseline="30000" dirty="0"/>
              <a:t>rd</a:t>
            </a:r>
            <a:r>
              <a:rPr lang="en-US" dirty="0"/>
              <a:t> leading cause of death for people aged 10–14</a:t>
            </a:r>
          </a:p>
          <a:p>
            <a:pPr lvl="1"/>
            <a:r>
              <a:rPr lang="en-US" dirty="0"/>
              <a:t>2</a:t>
            </a:r>
            <a:r>
              <a:rPr lang="en-US" baseline="30000" dirty="0"/>
              <a:t>nd </a:t>
            </a:r>
            <a:r>
              <a:rPr lang="en-US" dirty="0"/>
              <a:t>leading cause of death for people aged 15–24</a:t>
            </a:r>
          </a:p>
          <a:p>
            <a:pPr lvl="1"/>
            <a:r>
              <a:rPr lang="en-US" dirty="0"/>
              <a:t>More than 90% of children who die by suicide have a mental health condition</a:t>
            </a:r>
          </a:p>
          <a:p>
            <a:pPr lvl="1"/>
            <a:r>
              <a:rPr lang="en-US" dirty="0"/>
              <a:t>Each day an estimated 18-22 veterans die by suicide</a:t>
            </a:r>
          </a:p>
        </p:txBody>
      </p:sp>
    </p:spTree>
    <p:extLst>
      <p:ext uri="{BB962C8B-B14F-4D97-AF65-F5344CB8AC3E}">
        <p14:creationId xmlns:p14="http://schemas.microsoft.com/office/powerpoint/2010/main" val="111157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promises of genetics</a:t>
            </a:r>
          </a:p>
        </p:txBody>
      </p:sp>
      <p:sp>
        <p:nvSpPr>
          <p:cNvPr id="3" name="Content Placeholder 2"/>
          <p:cNvSpPr>
            <a:spLocks noGrp="1"/>
          </p:cNvSpPr>
          <p:nvPr>
            <p:ph idx="1"/>
          </p:nvPr>
        </p:nvSpPr>
        <p:spPr/>
        <p:txBody>
          <a:bodyPr/>
          <a:lstStyle/>
          <a:p>
            <a:r>
              <a:rPr lang="en-US" dirty="0"/>
              <a:t>Cause and effect explanations</a:t>
            </a:r>
          </a:p>
          <a:p>
            <a:r>
              <a:rPr lang="en-US" dirty="0"/>
              <a:t>Ability to find and define broken parts</a:t>
            </a:r>
          </a:p>
          <a:p>
            <a:r>
              <a:rPr lang="en-US" dirty="0"/>
              <a:t>Develop new “cures”</a:t>
            </a:r>
          </a:p>
        </p:txBody>
      </p:sp>
    </p:spTree>
    <p:extLst>
      <p:ext uri="{BB962C8B-B14F-4D97-AF65-F5344CB8AC3E}">
        <p14:creationId xmlns:p14="http://schemas.microsoft.com/office/powerpoint/2010/main" val="2026082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potentials of pharmacogenomics</a:t>
            </a:r>
          </a:p>
        </p:txBody>
      </p:sp>
      <p:sp>
        <p:nvSpPr>
          <p:cNvPr id="3" name="Content Placeholder 2"/>
          <p:cNvSpPr>
            <a:spLocks noGrp="1"/>
          </p:cNvSpPr>
          <p:nvPr>
            <p:ph idx="1"/>
          </p:nvPr>
        </p:nvSpPr>
        <p:spPr/>
        <p:txBody>
          <a:bodyPr/>
          <a:lstStyle/>
          <a:p>
            <a:r>
              <a:rPr lang="en-US" dirty="0"/>
              <a:t>Precision medicine</a:t>
            </a:r>
          </a:p>
          <a:p>
            <a:r>
              <a:rPr lang="en-US" dirty="0"/>
              <a:t>Optimize response rates</a:t>
            </a:r>
          </a:p>
          <a:p>
            <a:r>
              <a:rPr lang="en-US" dirty="0"/>
              <a:t>Minimize adverse events</a:t>
            </a:r>
          </a:p>
          <a:p>
            <a:r>
              <a:rPr lang="en-US" dirty="0"/>
              <a:t>Decrease time to remission</a:t>
            </a:r>
          </a:p>
          <a:p>
            <a:r>
              <a:rPr lang="en-US" dirty="0"/>
              <a:t>Avoid unnecessary risks of ineffective therapies</a:t>
            </a:r>
          </a:p>
          <a:p>
            <a:r>
              <a:rPr lang="en-US" dirty="0"/>
              <a:t>Reduce costs for high utilizers of health care</a:t>
            </a:r>
          </a:p>
        </p:txBody>
      </p:sp>
    </p:spTree>
    <p:extLst>
      <p:ext uri="{BB962C8B-B14F-4D97-AF65-F5344CB8AC3E}">
        <p14:creationId xmlns:p14="http://schemas.microsoft.com/office/powerpoint/2010/main" val="3360492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problems of psychiatry</a:t>
            </a:r>
          </a:p>
        </p:txBody>
      </p:sp>
      <p:sp>
        <p:nvSpPr>
          <p:cNvPr id="3" name="Content Placeholder 2"/>
          <p:cNvSpPr>
            <a:spLocks noGrp="1"/>
          </p:cNvSpPr>
          <p:nvPr>
            <p:ph idx="1"/>
          </p:nvPr>
        </p:nvSpPr>
        <p:spPr/>
        <p:txBody>
          <a:bodyPr/>
          <a:lstStyle/>
          <a:p>
            <a:r>
              <a:rPr lang="en-US" dirty="0"/>
              <a:t>Disorders beyond diseases</a:t>
            </a:r>
          </a:p>
          <a:p>
            <a:r>
              <a:rPr lang="en-US" dirty="0"/>
              <a:t>Neurobiological contributions are difficult to define</a:t>
            </a:r>
          </a:p>
          <a:p>
            <a:r>
              <a:rPr lang="en-US" dirty="0"/>
              <a:t>Extensive searches of the genome have low yields</a:t>
            </a:r>
          </a:p>
          <a:p>
            <a:r>
              <a:rPr lang="en-US" dirty="0"/>
              <a:t>Few defined “genotypes”</a:t>
            </a:r>
          </a:p>
        </p:txBody>
      </p:sp>
    </p:spTree>
    <p:extLst>
      <p:ext uri="{BB962C8B-B14F-4D97-AF65-F5344CB8AC3E}">
        <p14:creationId xmlns:p14="http://schemas.microsoft.com/office/powerpoint/2010/main" val="82788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6">
            <a:extLst>
              <a:ext uri="{FF2B5EF4-FFF2-40B4-BE49-F238E27FC236}">
                <a16:creationId xmlns:a16="http://schemas.microsoft.com/office/drawing/2014/main" id="{AF4AD442-A35C-4858-AA95-97879CC75F48}"/>
              </a:ext>
            </a:extLst>
          </p:cNvPr>
          <p:cNvSpPr txBox="1">
            <a:spLocks noChangeArrowheads="1"/>
          </p:cNvSpPr>
          <p:nvPr/>
        </p:nvSpPr>
        <p:spPr bwMode="auto">
          <a:xfrm>
            <a:off x="4038600" y="2667000"/>
            <a:ext cx="3505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52B1E"/>
              </a:buClr>
              <a:buChar char="•"/>
              <a:defRPr>
                <a:solidFill>
                  <a:srgbClr val="00337F"/>
                </a:solidFill>
                <a:latin typeface="Arial" panose="020B0604020202020204" pitchFamily="34" charset="0"/>
              </a:defRPr>
            </a:lvl1pPr>
            <a:lvl2pPr marL="742950" indent="-285750">
              <a:spcBef>
                <a:spcPct val="20000"/>
              </a:spcBef>
              <a:buClr>
                <a:srgbClr val="D52B1E"/>
              </a:buClr>
              <a:buChar char="–"/>
              <a:defRPr>
                <a:solidFill>
                  <a:srgbClr val="00337F"/>
                </a:solidFill>
                <a:latin typeface="Arial" panose="020B0604020202020204" pitchFamily="34" charset="0"/>
              </a:defRPr>
            </a:lvl2pPr>
            <a:lvl3pPr marL="1143000" indent="-228600">
              <a:spcBef>
                <a:spcPct val="20000"/>
              </a:spcBef>
              <a:buClr>
                <a:srgbClr val="D52B1E"/>
              </a:buClr>
              <a:buChar char="•"/>
              <a:defRPr>
                <a:solidFill>
                  <a:srgbClr val="00337F"/>
                </a:solidFill>
                <a:latin typeface="Arial" panose="020B0604020202020204" pitchFamily="34" charset="0"/>
              </a:defRPr>
            </a:lvl3pPr>
            <a:lvl4pPr marL="1600200" indent="-228600">
              <a:spcBef>
                <a:spcPct val="20000"/>
              </a:spcBef>
              <a:buClr>
                <a:srgbClr val="D52B1E"/>
              </a:buClr>
              <a:buChar char="–"/>
              <a:defRPr>
                <a:solidFill>
                  <a:srgbClr val="00337F"/>
                </a:solidFill>
                <a:latin typeface="Arial" panose="020B0604020202020204" pitchFamily="34" charset="0"/>
              </a:defRPr>
            </a:lvl4pPr>
            <a:lvl5pPr marL="2057400" indent="-228600">
              <a:spcBef>
                <a:spcPct val="20000"/>
              </a:spcBef>
              <a:buClr>
                <a:srgbClr val="D52B1E"/>
              </a:buClr>
              <a:buChar char="•"/>
              <a:defRPr>
                <a:solidFill>
                  <a:srgbClr val="00337F"/>
                </a:solidFill>
                <a:latin typeface="Arial" panose="020B0604020202020204" pitchFamily="34" charset="0"/>
              </a:defRPr>
            </a:lvl5pPr>
            <a:lvl6pPr marL="25146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6pPr>
            <a:lvl7pPr marL="29718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7pPr>
            <a:lvl8pPr marL="34290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8pPr>
            <a:lvl9pPr marL="3886200" indent="-228600" eaLnBrk="0" fontAlgn="base" hangingPunct="0">
              <a:spcBef>
                <a:spcPct val="20000"/>
              </a:spcBef>
              <a:spcAft>
                <a:spcPct val="0"/>
              </a:spcAft>
              <a:buClr>
                <a:srgbClr val="D52B1E"/>
              </a:buClr>
              <a:buChar char="•"/>
              <a:defRPr>
                <a:solidFill>
                  <a:srgbClr val="00337F"/>
                </a:solidFill>
                <a:latin typeface="Arial" panose="020B0604020202020204" pitchFamily="34" charset="0"/>
              </a:defRPr>
            </a:lvl9pPr>
          </a:lstStyle>
          <a:p>
            <a:pPr>
              <a:spcBef>
                <a:spcPct val="50000"/>
              </a:spcBef>
              <a:buClrTx/>
              <a:buFontTx/>
              <a:buNone/>
            </a:pPr>
            <a:r>
              <a:rPr lang="en-US" altLang="en-US" sz="2400">
                <a:solidFill>
                  <a:srgbClr val="FF0000"/>
                </a:solidFill>
              </a:rPr>
              <a:t>Behavioral Health: Planning and Implementing a Profitable Service Line</a:t>
            </a:r>
          </a:p>
          <a:p>
            <a:pPr>
              <a:spcBef>
                <a:spcPct val="50000"/>
              </a:spcBef>
              <a:buClrTx/>
              <a:buFontTx/>
              <a:buNone/>
            </a:pPr>
            <a:r>
              <a:rPr lang="en-US" altLang="en-US" sz="2400">
                <a:solidFill>
                  <a:srgbClr val="FF0000"/>
                </a:solidFill>
              </a:rPr>
              <a:t> </a:t>
            </a:r>
            <a:endParaRPr lang="en-US" altLang="en-US" sz="2400">
              <a:solidFill>
                <a:srgbClr val="FF0000"/>
              </a:solidFill>
              <a:ea typeface="ＭＳ Ｐゴシック" panose="020B0600070205080204" pitchFamily="34" charset="-128"/>
            </a:endParaRPr>
          </a:p>
        </p:txBody>
      </p:sp>
    </p:spTree>
    <p:extLst>
      <p:ext uri="{BB962C8B-B14F-4D97-AF65-F5344CB8AC3E}">
        <p14:creationId xmlns:p14="http://schemas.microsoft.com/office/powerpoint/2010/main" val="210903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pragmatics of progress in psychiatry</a:t>
            </a:r>
          </a:p>
        </p:txBody>
      </p:sp>
      <p:sp>
        <p:nvSpPr>
          <p:cNvPr id="3" name="Content Placeholder 2"/>
          <p:cNvSpPr>
            <a:spLocks noGrp="1"/>
          </p:cNvSpPr>
          <p:nvPr>
            <p:ph idx="1"/>
          </p:nvPr>
        </p:nvSpPr>
        <p:spPr/>
        <p:txBody>
          <a:bodyPr/>
          <a:lstStyle/>
          <a:p>
            <a:r>
              <a:rPr lang="en-US" dirty="0"/>
              <a:t>Relevant genetic variations exist for psychiatric disorders</a:t>
            </a:r>
          </a:p>
          <a:p>
            <a:r>
              <a:rPr lang="en-US" dirty="0"/>
              <a:t>Specific genetic variations are disproportionately present</a:t>
            </a:r>
          </a:p>
          <a:p>
            <a:r>
              <a:rPr lang="en-US" dirty="0"/>
              <a:t>Naturalistic variations in treatment selection correlate with discoveries in genetic variations</a:t>
            </a:r>
          </a:p>
          <a:p>
            <a:r>
              <a:rPr lang="en-US" dirty="0"/>
              <a:t>Guided decision-making produces better outcomes longitudinally</a:t>
            </a:r>
          </a:p>
        </p:txBody>
      </p:sp>
    </p:spTree>
    <p:extLst>
      <p:ext uri="{BB962C8B-B14F-4D97-AF65-F5344CB8AC3E}">
        <p14:creationId xmlns:p14="http://schemas.microsoft.com/office/powerpoint/2010/main" val="2593523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perils of pharmacogenomics testing</a:t>
            </a:r>
          </a:p>
        </p:txBody>
      </p:sp>
      <p:sp>
        <p:nvSpPr>
          <p:cNvPr id="3" name="Content Placeholder 2"/>
          <p:cNvSpPr>
            <a:spLocks noGrp="1"/>
          </p:cNvSpPr>
          <p:nvPr>
            <p:ph idx="1"/>
          </p:nvPr>
        </p:nvSpPr>
        <p:spPr>
          <a:xfrm>
            <a:off x="381000" y="1371600"/>
            <a:ext cx="8134350" cy="5261811"/>
          </a:xfrm>
        </p:spPr>
        <p:txBody>
          <a:bodyPr>
            <a:normAutofit/>
          </a:bodyPr>
          <a:lstStyle/>
          <a:p>
            <a:r>
              <a:rPr lang="en-US" b="1" dirty="0"/>
              <a:t>Theoretical</a:t>
            </a:r>
          </a:p>
          <a:p>
            <a:pPr lvl="1"/>
            <a:r>
              <a:rPr lang="en-US" dirty="0"/>
              <a:t>History could repeat itself</a:t>
            </a:r>
          </a:p>
          <a:p>
            <a:pPr lvl="1"/>
            <a:r>
              <a:rPr lang="en-US" dirty="0"/>
              <a:t>Drug tolerance and efficacy represent highly complex traits</a:t>
            </a:r>
          </a:p>
          <a:p>
            <a:pPr lvl="1"/>
            <a:r>
              <a:rPr lang="en-US" dirty="0"/>
              <a:t>Influenced by numerous genetic variants in multiple combinations of genes acting with even less definable environmental factors</a:t>
            </a:r>
          </a:p>
          <a:p>
            <a:pPr lvl="1"/>
            <a:r>
              <a:rPr lang="en-US" dirty="0"/>
              <a:t>Genetic determinants have modest effects</a:t>
            </a:r>
          </a:p>
          <a:p>
            <a:pPr lvl="8"/>
            <a:endParaRPr lang="en-US" dirty="0"/>
          </a:p>
          <a:p>
            <a:r>
              <a:rPr lang="en-US" b="1" dirty="0"/>
              <a:t>Practical</a:t>
            </a:r>
          </a:p>
          <a:p>
            <a:pPr lvl="1"/>
            <a:r>
              <a:rPr lang="en-US" dirty="0"/>
              <a:t>Phenotypes are heterogeneous</a:t>
            </a:r>
          </a:p>
          <a:p>
            <a:pPr lvl="1"/>
            <a:r>
              <a:rPr lang="en-US" dirty="0"/>
              <a:t>Clinical samples have high rates of comorbidity and multimodality treatments</a:t>
            </a:r>
          </a:p>
          <a:p>
            <a:pPr lvl="1"/>
            <a:r>
              <a:rPr lang="en-US" dirty="0"/>
              <a:t>Clinical samples composed of a mixture of genetic influences</a:t>
            </a:r>
          </a:p>
          <a:p>
            <a:pPr lvl="1"/>
            <a:r>
              <a:rPr lang="en-US" dirty="0"/>
              <a:t>Pharmacology is incomplete (MOA, metabolism)</a:t>
            </a:r>
          </a:p>
          <a:p>
            <a:pPr lvl="1"/>
            <a:r>
              <a:rPr lang="en-US" dirty="0"/>
              <a:t>Efficacy assumes compliance and noncompliance confounds study</a:t>
            </a:r>
          </a:p>
        </p:txBody>
      </p:sp>
    </p:spTree>
    <p:extLst>
      <p:ext uri="{BB962C8B-B14F-4D97-AF65-F5344CB8AC3E}">
        <p14:creationId xmlns:p14="http://schemas.microsoft.com/office/powerpoint/2010/main" val="1278757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premises for pharmacogenomics testing</a:t>
            </a:r>
          </a:p>
        </p:txBody>
      </p:sp>
      <p:sp>
        <p:nvSpPr>
          <p:cNvPr id="3" name="Content Placeholder 2"/>
          <p:cNvSpPr>
            <a:spLocks noGrp="1"/>
          </p:cNvSpPr>
          <p:nvPr>
            <p:ph idx="1"/>
          </p:nvPr>
        </p:nvSpPr>
        <p:spPr>
          <a:xfrm>
            <a:off x="381000" y="1447800"/>
            <a:ext cx="8134350" cy="5065295"/>
          </a:xfrm>
        </p:spPr>
        <p:txBody>
          <a:bodyPr>
            <a:normAutofit/>
          </a:bodyPr>
          <a:lstStyle/>
          <a:p>
            <a:pPr>
              <a:spcBef>
                <a:spcPts val="1200"/>
              </a:spcBef>
              <a:defRPr/>
            </a:pPr>
            <a:r>
              <a:rPr lang="en-US" dirty="0"/>
              <a:t>Mental illness </a:t>
            </a:r>
            <a:r>
              <a:rPr lang="en-US" b="1" u="sng" dirty="0"/>
              <a:t>prevalence</a:t>
            </a:r>
            <a:r>
              <a:rPr lang="en-US" dirty="0"/>
              <a:t> is approximately 50% of hospital admissions frequently precipitating the admission and contributing to the failure of discharge plans resulting in readmissions</a:t>
            </a:r>
          </a:p>
          <a:p>
            <a:pPr>
              <a:spcBef>
                <a:spcPts val="1200"/>
              </a:spcBef>
              <a:defRPr/>
            </a:pPr>
            <a:r>
              <a:rPr lang="en-US" dirty="0"/>
              <a:t>Mental illness </a:t>
            </a:r>
            <a:r>
              <a:rPr lang="en-US" b="1" u="sng" dirty="0"/>
              <a:t>diagnoses</a:t>
            </a:r>
            <a:r>
              <a:rPr lang="en-US" dirty="0"/>
              <a:t> are less likely to be recognized by healthcare professionals and when recognized, they are more likely to be coded as a secondary diagnosis, which minimizes their impact on outcome</a:t>
            </a:r>
          </a:p>
          <a:p>
            <a:pPr>
              <a:spcBef>
                <a:spcPts val="1200"/>
              </a:spcBef>
              <a:defRPr/>
            </a:pPr>
            <a:r>
              <a:rPr lang="en-US" dirty="0"/>
              <a:t>Mental illness </a:t>
            </a:r>
            <a:r>
              <a:rPr lang="en-US" b="1" u="sng" dirty="0"/>
              <a:t>consequences</a:t>
            </a:r>
            <a:r>
              <a:rPr lang="en-US" dirty="0"/>
              <a:t> negatively impact every healthcare outcome including response to medical/surgical treatment, complication rates, costs, and satisfaction of both patients and providers</a:t>
            </a:r>
          </a:p>
          <a:p>
            <a:pPr>
              <a:spcBef>
                <a:spcPts val="1200"/>
              </a:spcBef>
              <a:defRPr/>
            </a:pPr>
            <a:r>
              <a:rPr lang="en-US" dirty="0"/>
              <a:t>Mental illness </a:t>
            </a:r>
            <a:r>
              <a:rPr lang="en-US" b="1" u="sng" dirty="0"/>
              <a:t>stigma</a:t>
            </a:r>
            <a:r>
              <a:rPr lang="en-US" dirty="0"/>
              <a:t> perpetuates barriers to engaging patients in treatment, achieving recovery and returning to productive lives</a:t>
            </a:r>
          </a:p>
          <a:p>
            <a:pPr>
              <a:spcBef>
                <a:spcPts val="1200"/>
              </a:spcBef>
              <a:defRPr/>
            </a:pPr>
            <a:r>
              <a:rPr lang="en-US" dirty="0"/>
              <a:t>Mental illness </a:t>
            </a:r>
            <a:r>
              <a:rPr lang="en-US" b="1" u="sng" dirty="0"/>
              <a:t>healthcare</a:t>
            </a:r>
            <a:r>
              <a:rPr lang="en-US" dirty="0"/>
              <a:t> is the source of hope for beginning, executing, and sustaining tailored, effective treatment strategies</a:t>
            </a:r>
          </a:p>
          <a:p>
            <a:pPr>
              <a:spcBef>
                <a:spcPts val="1200"/>
              </a:spcBef>
              <a:defRPr/>
            </a:pPr>
            <a:endParaRPr lang="en-US" sz="1000" dirty="0"/>
          </a:p>
          <a:p>
            <a:pPr>
              <a:spcBef>
                <a:spcPts val="1200"/>
              </a:spcBef>
              <a:defRPr/>
            </a:pPr>
            <a:r>
              <a:rPr lang="en-US" dirty="0"/>
              <a:t>How can we continue to expect someone else to help our patients?</a:t>
            </a:r>
          </a:p>
        </p:txBody>
      </p:sp>
    </p:spTree>
    <p:extLst>
      <p:ext uri="{BB962C8B-B14F-4D97-AF65-F5344CB8AC3E}">
        <p14:creationId xmlns:p14="http://schemas.microsoft.com/office/powerpoint/2010/main" val="1352937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8160419" cy="625474"/>
          </a:xfrm>
        </p:spPr>
        <p:txBody>
          <a:bodyPr>
            <a:normAutofit/>
          </a:bodyPr>
          <a:lstStyle/>
          <a:p>
            <a:r>
              <a:rPr lang="en-US" dirty="0"/>
              <a:t>The practicalities of pharmacogenomics testing</a:t>
            </a:r>
          </a:p>
        </p:txBody>
      </p:sp>
      <p:sp>
        <p:nvSpPr>
          <p:cNvPr id="3" name="Content Placeholder 2"/>
          <p:cNvSpPr>
            <a:spLocks noGrp="1"/>
          </p:cNvSpPr>
          <p:nvPr>
            <p:ph idx="1"/>
          </p:nvPr>
        </p:nvSpPr>
        <p:spPr/>
        <p:txBody>
          <a:bodyPr/>
          <a:lstStyle/>
          <a:p>
            <a:r>
              <a:rPr lang="en-US" b="1" dirty="0"/>
              <a:t>Questions</a:t>
            </a:r>
          </a:p>
          <a:p>
            <a:pPr lvl="1"/>
            <a:r>
              <a:rPr lang="en-US" dirty="0"/>
              <a:t>When would I order the test?</a:t>
            </a:r>
          </a:p>
          <a:p>
            <a:pPr lvl="1"/>
            <a:r>
              <a:rPr lang="en-US" dirty="0"/>
              <a:t>How do I interpret the results?</a:t>
            </a:r>
          </a:p>
          <a:p>
            <a:pPr lvl="1"/>
            <a:r>
              <a:rPr lang="en-US" dirty="0"/>
              <a:t>What do I do with the information?</a:t>
            </a:r>
          </a:p>
          <a:p>
            <a:endParaRPr lang="en-US" dirty="0"/>
          </a:p>
          <a:p>
            <a:r>
              <a:rPr lang="en-US" b="1" dirty="0"/>
              <a:t>Answers</a:t>
            </a:r>
          </a:p>
          <a:p>
            <a:pPr lvl="1"/>
            <a:r>
              <a:rPr lang="en-US" dirty="0"/>
              <a:t>If the patient has a refractory condition and high healthcare costs</a:t>
            </a:r>
          </a:p>
          <a:p>
            <a:pPr lvl="1"/>
            <a:r>
              <a:rPr lang="en-US" dirty="0"/>
              <a:t>As collateral information that functions as a guide, not an absolute</a:t>
            </a:r>
          </a:p>
          <a:p>
            <a:pPr lvl="1"/>
            <a:r>
              <a:rPr lang="en-US" dirty="0"/>
              <a:t>Look for patterns that link the patient’s experiences to the test results</a:t>
            </a:r>
          </a:p>
        </p:txBody>
      </p:sp>
    </p:spTree>
    <p:extLst>
      <p:ext uri="{BB962C8B-B14F-4D97-AF65-F5344CB8AC3E}">
        <p14:creationId xmlns:p14="http://schemas.microsoft.com/office/powerpoint/2010/main" val="2194727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1"/>
          <p:cNvGrpSpPr>
            <a:grpSpLocks/>
          </p:cNvGrpSpPr>
          <p:nvPr/>
        </p:nvGrpSpPr>
        <p:grpSpPr bwMode="auto">
          <a:xfrm>
            <a:off x="-9525" y="0"/>
            <a:ext cx="9153525" cy="6858000"/>
            <a:chOff x="-8792" y="-1"/>
            <a:chExt cx="9152792" cy="6858001"/>
          </a:xfrm>
        </p:grpSpPr>
        <p:pic>
          <p:nvPicPr>
            <p:cNvPr id="4103" name="Picture 2"/>
            <p:cNvPicPr>
              <a:picLocks noChangeAspect="1" noChangeArrowheads="1"/>
            </p:cNvPicPr>
            <p:nvPr/>
          </p:nvPicPr>
          <p:blipFill>
            <a:blip r:embed="rId3">
              <a:extLst>
                <a:ext uri="{28A0092B-C50C-407E-A947-70E740481C1C}">
                  <a14:useLocalDpi xmlns:a14="http://schemas.microsoft.com/office/drawing/2010/main" val="0"/>
                </a:ext>
              </a:extLst>
            </a:blip>
            <a:srcRect t="3148"/>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04" name="Group 6"/>
            <p:cNvGrpSpPr>
              <a:grpSpLocks/>
            </p:cNvGrpSpPr>
            <p:nvPr/>
          </p:nvGrpSpPr>
          <p:grpSpPr bwMode="auto">
            <a:xfrm>
              <a:off x="-8792" y="555016"/>
              <a:ext cx="5190392" cy="1366142"/>
              <a:chOff x="-8792" y="555016"/>
              <a:chExt cx="5190392" cy="1366142"/>
            </a:xfrm>
          </p:grpSpPr>
          <p:pic>
            <p:nvPicPr>
              <p:cNvPr id="4105" name="Picture 1"/>
              <p:cNvPicPr>
                <a:picLocks noChangeAspect="1"/>
              </p:cNvPicPr>
              <p:nvPr/>
            </p:nvPicPr>
            <p:blipFill>
              <a:blip r:embed="rId4" cstate="print">
                <a:extLst>
                  <a:ext uri="{28A0092B-C50C-407E-A947-70E740481C1C}">
                    <a14:useLocalDpi xmlns:a14="http://schemas.microsoft.com/office/drawing/2010/main" val="0"/>
                  </a:ext>
                </a:extLst>
              </a:blip>
              <a:srcRect t="6163" r="56827" b="75439"/>
              <a:stretch>
                <a:fillRect/>
              </a:stretch>
            </p:blipFill>
            <p:spPr bwMode="auto">
              <a:xfrm>
                <a:off x="-8792" y="555016"/>
                <a:ext cx="4809392" cy="136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
              <p:cNvPicPr>
                <a:picLocks noChangeAspect="1"/>
              </p:cNvPicPr>
              <p:nvPr/>
            </p:nvPicPr>
            <p:blipFill>
              <a:blip r:embed="rId5" cstate="print">
                <a:extLst>
                  <a:ext uri="{28A0092B-C50C-407E-A947-70E740481C1C}">
                    <a14:useLocalDpi xmlns:a14="http://schemas.microsoft.com/office/drawing/2010/main" val="0"/>
                  </a:ext>
                </a:extLst>
              </a:blip>
              <a:srcRect t="6163" r="56827" b="75439"/>
              <a:stretch>
                <a:fillRect/>
              </a:stretch>
            </p:blipFill>
            <p:spPr bwMode="auto">
              <a:xfrm>
                <a:off x="4038600" y="627373"/>
                <a:ext cx="1143000" cy="81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01" name="Rectangle 13"/>
          <p:cNvSpPr>
            <a:spLocks noChangeArrowheads="1"/>
          </p:cNvSpPr>
          <p:nvPr/>
        </p:nvSpPr>
        <p:spPr bwMode="auto">
          <a:xfrm>
            <a:off x="1066800" y="457200"/>
            <a:ext cx="30448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altLang="en-US" sz="1700" dirty="0">
                <a:solidFill>
                  <a:srgbClr val="002060"/>
                </a:solidFill>
                <a:latin typeface="Roboto Condensed"/>
              </a:rPr>
              <a:t>Your genes. Your roadmap.</a:t>
            </a:r>
            <a:r>
              <a:rPr lang="en-US" altLang="en-US" sz="1400" dirty="0">
                <a:solidFill>
                  <a:srgbClr val="002060"/>
                </a:solidFill>
                <a:latin typeface="Roboto Condensed"/>
              </a:rPr>
              <a:t>™</a:t>
            </a:r>
            <a:endParaRPr lang="en-US" altLang="en-US" sz="1700" dirty="0">
              <a:solidFill>
                <a:srgbClr val="002060"/>
              </a:solidFill>
              <a:latin typeface="Roboto Condensed"/>
            </a:endParaRPr>
          </a:p>
        </p:txBody>
      </p:sp>
      <p:grpSp>
        <p:nvGrpSpPr>
          <p:cNvPr id="11" name="Group 10"/>
          <p:cNvGrpSpPr/>
          <p:nvPr/>
        </p:nvGrpSpPr>
        <p:grpSpPr>
          <a:xfrm>
            <a:off x="3793435" y="1905000"/>
            <a:ext cx="4969565" cy="685800"/>
            <a:chOff x="4953000" y="2971800"/>
            <a:chExt cx="3810000" cy="685800"/>
          </a:xfrm>
          <a:solidFill>
            <a:srgbClr val="0070C0"/>
          </a:solidFill>
        </p:grpSpPr>
        <p:sp>
          <p:nvSpPr>
            <p:cNvPr id="12" name="Rectangle 11"/>
            <p:cNvSpPr/>
            <p:nvPr/>
          </p:nvSpPr>
          <p:spPr bwMode="auto">
            <a:xfrm>
              <a:off x="4953000" y="2971800"/>
              <a:ext cx="3810000" cy="685800"/>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Box 12"/>
            <p:cNvSpPr txBox="1"/>
            <p:nvPr/>
          </p:nvSpPr>
          <p:spPr>
            <a:xfrm>
              <a:off x="5077793" y="3058180"/>
              <a:ext cx="3380407" cy="523220"/>
            </a:xfrm>
            <a:prstGeom prst="rect">
              <a:avLst/>
            </a:prstGeom>
            <a:grpFill/>
          </p:spPr>
          <p:txBody>
            <a:bodyPr wrap="square" rtlCol="0">
              <a:spAutoFit/>
            </a:bodyPr>
            <a:lstStyle/>
            <a:p>
              <a:r>
                <a:rPr lang="en-US" sz="2800" b="1" dirty="0">
                  <a:solidFill>
                    <a:schemeClr val="bg1"/>
                  </a:solidFill>
                </a:rPr>
                <a:t>Overview</a:t>
              </a:r>
            </a:p>
          </p:txBody>
        </p:sp>
      </p:grpSp>
      <p:sp>
        <p:nvSpPr>
          <p:cNvPr id="16" name="Rectangle 15"/>
          <p:cNvSpPr/>
          <p:nvPr/>
        </p:nvSpPr>
        <p:spPr bwMode="auto">
          <a:xfrm>
            <a:off x="3818834" y="2734733"/>
            <a:ext cx="4944165" cy="618067"/>
          </a:xfrm>
          <a:prstGeom prst="rect">
            <a:avLst/>
          </a:prstGeom>
          <a:solidFill>
            <a:schemeClr val="bg1">
              <a:lumMod val="95000"/>
              <a:alpha val="70000"/>
            </a:schemeClr>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r>
              <a:rPr lang="en-US" b="1" dirty="0">
                <a:solidFill>
                  <a:schemeClr val="accent6">
                    <a:lumMod val="75000"/>
                  </a:schemeClr>
                </a:solidFill>
              </a:rPr>
              <a:t>Overview of Pharmacogenomics (PGx)</a:t>
            </a:r>
          </a:p>
        </p:txBody>
      </p:sp>
      <p:sp>
        <p:nvSpPr>
          <p:cNvPr id="18" name="Rectangle 17"/>
          <p:cNvSpPr/>
          <p:nvPr/>
        </p:nvSpPr>
        <p:spPr bwMode="auto">
          <a:xfrm>
            <a:off x="3810000" y="3505200"/>
            <a:ext cx="4969564" cy="609600"/>
          </a:xfrm>
          <a:prstGeom prst="rect">
            <a:avLst/>
          </a:prstGeom>
          <a:solidFill>
            <a:schemeClr val="bg1">
              <a:lumMod val="95000"/>
              <a:alpha val="70000"/>
            </a:schemeClr>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r>
              <a:rPr lang="en-US" b="1" dirty="0">
                <a:solidFill>
                  <a:schemeClr val="accent6">
                    <a:lumMod val="75000"/>
                  </a:schemeClr>
                </a:solidFill>
              </a:rPr>
              <a:t>Implementation in a Health System</a:t>
            </a:r>
          </a:p>
        </p:txBody>
      </p:sp>
      <p:sp>
        <p:nvSpPr>
          <p:cNvPr id="17" name="Rectangle 16"/>
          <p:cNvSpPr/>
          <p:nvPr/>
        </p:nvSpPr>
        <p:spPr bwMode="auto">
          <a:xfrm>
            <a:off x="3810000" y="4267200"/>
            <a:ext cx="4969564" cy="685800"/>
          </a:xfrm>
          <a:prstGeom prst="rect">
            <a:avLst/>
          </a:prstGeom>
          <a:solidFill>
            <a:schemeClr val="bg1">
              <a:lumMod val="95000"/>
              <a:alpha val="70000"/>
            </a:schemeClr>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r>
              <a:rPr lang="en-US" b="1" dirty="0">
                <a:solidFill>
                  <a:schemeClr val="accent6">
                    <a:lumMod val="75000"/>
                  </a:schemeClr>
                </a:solidFill>
              </a:rPr>
              <a:t>Discussion</a:t>
            </a:r>
          </a:p>
        </p:txBody>
      </p:sp>
    </p:spTree>
    <p:extLst>
      <p:ext uri="{BB962C8B-B14F-4D97-AF65-F5344CB8AC3E}">
        <p14:creationId xmlns:p14="http://schemas.microsoft.com/office/powerpoint/2010/main" val="219192134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Oval 260"/>
          <p:cNvSpPr/>
          <p:nvPr/>
        </p:nvSpPr>
        <p:spPr>
          <a:xfrm>
            <a:off x="248503" y="5102357"/>
            <a:ext cx="4129214" cy="124493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46"/>
            <a:endParaRPr lang="en-US" dirty="0">
              <a:solidFill>
                <a:srgbClr val="FFFFFF"/>
              </a:solidFill>
            </a:endParaRPr>
          </a:p>
        </p:txBody>
      </p:sp>
      <p:sp>
        <p:nvSpPr>
          <p:cNvPr id="260" name="Oval 259"/>
          <p:cNvSpPr/>
          <p:nvPr/>
        </p:nvSpPr>
        <p:spPr>
          <a:xfrm>
            <a:off x="6134736" y="5178565"/>
            <a:ext cx="1409516" cy="59405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46"/>
            <a:endParaRPr lang="en-US" dirty="0">
              <a:solidFill>
                <a:srgbClr val="FFFFFF"/>
              </a:solidFill>
            </a:endParaRPr>
          </a:p>
        </p:txBody>
      </p:sp>
      <p:sp>
        <p:nvSpPr>
          <p:cNvPr id="7" name="Oval 6"/>
          <p:cNvSpPr/>
          <p:nvPr/>
        </p:nvSpPr>
        <p:spPr>
          <a:xfrm>
            <a:off x="2014146" y="1394124"/>
            <a:ext cx="5129410" cy="1183837"/>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46"/>
            <a:endParaRPr lang="en-US" dirty="0">
              <a:solidFill>
                <a:srgbClr val="FFFFFF"/>
              </a:solidFill>
            </a:endParaRPr>
          </a:p>
        </p:txBody>
      </p:sp>
      <p:sp>
        <p:nvSpPr>
          <p:cNvPr id="5125" name="Freeform 5"/>
          <p:cNvSpPr>
            <a:spLocks noChangeAspect="1"/>
          </p:cNvSpPr>
          <p:nvPr/>
        </p:nvSpPr>
        <p:spPr bwMode="auto">
          <a:xfrm>
            <a:off x="4835135" y="1483571"/>
            <a:ext cx="119063" cy="444500"/>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nvGrpSpPr>
          <p:cNvPr id="5126" name="Group 6"/>
          <p:cNvGrpSpPr>
            <a:grpSpLocks noChangeAspect="1"/>
          </p:cNvGrpSpPr>
          <p:nvPr/>
        </p:nvGrpSpPr>
        <p:grpSpPr bwMode="auto">
          <a:xfrm>
            <a:off x="3219473" y="1483571"/>
            <a:ext cx="120253" cy="444500"/>
            <a:chOff x="2064" y="960"/>
            <a:chExt cx="140" cy="346"/>
          </a:xfrm>
          <a:solidFill>
            <a:schemeClr val="accent1"/>
          </a:solidFill>
        </p:grpSpPr>
        <p:sp>
          <p:nvSpPr>
            <p:cNvPr id="5358" name="Freeform 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59" name="Freeform 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27" name="Group 9"/>
          <p:cNvGrpSpPr>
            <a:grpSpLocks noChangeAspect="1"/>
          </p:cNvGrpSpPr>
          <p:nvPr/>
        </p:nvGrpSpPr>
        <p:grpSpPr bwMode="auto">
          <a:xfrm>
            <a:off x="4359530" y="1114627"/>
            <a:ext cx="119063" cy="444500"/>
            <a:chOff x="2064" y="960"/>
            <a:chExt cx="140" cy="346"/>
          </a:xfrm>
          <a:solidFill>
            <a:srgbClr val="EFB31D"/>
          </a:solidFill>
        </p:grpSpPr>
        <p:sp>
          <p:nvSpPr>
            <p:cNvPr id="5356" name="Freeform 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57" name="Freeform 1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28" name="Group 12"/>
          <p:cNvGrpSpPr>
            <a:grpSpLocks noChangeAspect="1"/>
          </p:cNvGrpSpPr>
          <p:nvPr/>
        </p:nvGrpSpPr>
        <p:grpSpPr bwMode="auto">
          <a:xfrm>
            <a:off x="4725596" y="1832819"/>
            <a:ext cx="119063" cy="444500"/>
            <a:chOff x="2064" y="960"/>
            <a:chExt cx="140" cy="346"/>
          </a:xfrm>
          <a:solidFill>
            <a:schemeClr val="accent2"/>
          </a:solidFill>
        </p:grpSpPr>
        <p:sp>
          <p:nvSpPr>
            <p:cNvPr id="5354" name="Freeform 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55" name="Freeform 1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29" name="Group 15"/>
          <p:cNvGrpSpPr>
            <a:grpSpLocks noChangeAspect="1"/>
          </p:cNvGrpSpPr>
          <p:nvPr/>
        </p:nvGrpSpPr>
        <p:grpSpPr bwMode="auto">
          <a:xfrm>
            <a:off x="3356374" y="1832819"/>
            <a:ext cx="120254" cy="444500"/>
            <a:chOff x="2064" y="960"/>
            <a:chExt cx="140" cy="346"/>
          </a:xfrm>
          <a:solidFill>
            <a:schemeClr val="accent2"/>
          </a:solidFill>
        </p:grpSpPr>
        <p:sp>
          <p:nvSpPr>
            <p:cNvPr id="5352" name="Freeform 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53" name="Freeform 1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30" name="Group 18"/>
          <p:cNvGrpSpPr>
            <a:grpSpLocks noChangeAspect="1"/>
          </p:cNvGrpSpPr>
          <p:nvPr/>
        </p:nvGrpSpPr>
        <p:grpSpPr bwMode="auto">
          <a:xfrm>
            <a:off x="6644041" y="1548575"/>
            <a:ext cx="119063" cy="444500"/>
            <a:chOff x="2064" y="960"/>
            <a:chExt cx="140" cy="346"/>
          </a:xfrm>
          <a:solidFill>
            <a:schemeClr val="accent2"/>
          </a:solidFill>
        </p:grpSpPr>
        <p:sp>
          <p:nvSpPr>
            <p:cNvPr id="5350" name="Freeform 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51" name="Freeform 2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31" name="Group 21"/>
          <p:cNvGrpSpPr>
            <a:grpSpLocks noChangeAspect="1"/>
          </p:cNvGrpSpPr>
          <p:nvPr/>
        </p:nvGrpSpPr>
        <p:grpSpPr bwMode="auto">
          <a:xfrm>
            <a:off x="3507807" y="2067231"/>
            <a:ext cx="119063" cy="444500"/>
            <a:chOff x="2064" y="960"/>
            <a:chExt cx="140" cy="346"/>
          </a:xfrm>
          <a:solidFill>
            <a:schemeClr val="tx2"/>
          </a:solidFill>
        </p:grpSpPr>
        <p:sp>
          <p:nvSpPr>
            <p:cNvPr id="5348" name="Freeform 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49" name="Freeform 2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32" name="Group 24"/>
          <p:cNvGrpSpPr>
            <a:grpSpLocks noChangeAspect="1"/>
          </p:cNvGrpSpPr>
          <p:nvPr/>
        </p:nvGrpSpPr>
        <p:grpSpPr bwMode="auto">
          <a:xfrm>
            <a:off x="3123012" y="1975709"/>
            <a:ext cx="120254" cy="446087"/>
            <a:chOff x="2064" y="960"/>
            <a:chExt cx="140" cy="346"/>
          </a:xfrm>
          <a:solidFill>
            <a:srgbClr val="EFB31D"/>
          </a:solidFill>
        </p:grpSpPr>
        <p:sp>
          <p:nvSpPr>
            <p:cNvPr id="5346" name="Freeform 2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47" name="Freeform 2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33" name="Group 27"/>
          <p:cNvGrpSpPr>
            <a:grpSpLocks noChangeAspect="1"/>
          </p:cNvGrpSpPr>
          <p:nvPr/>
        </p:nvGrpSpPr>
        <p:grpSpPr bwMode="auto">
          <a:xfrm>
            <a:off x="2927953" y="2105871"/>
            <a:ext cx="120254" cy="444500"/>
            <a:chOff x="2064" y="960"/>
            <a:chExt cx="140" cy="346"/>
          </a:xfrm>
          <a:solidFill>
            <a:schemeClr val="accent2"/>
          </a:solidFill>
        </p:grpSpPr>
        <p:sp>
          <p:nvSpPr>
            <p:cNvPr id="5344" name="Freeform 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45" name="Freeform 2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34" name="Group 30"/>
          <p:cNvGrpSpPr>
            <a:grpSpLocks noChangeAspect="1"/>
          </p:cNvGrpSpPr>
          <p:nvPr/>
        </p:nvGrpSpPr>
        <p:grpSpPr bwMode="auto">
          <a:xfrm>
            <a:off x="3840979" y="1716931"/>
            <a:ext cx="120253" cy="444500"/>
            <a:chOff x="2064" y="960"/>
            <a:chExt cx="140" cy="346"/>
          </a:xfrm>
          <a:solidFill>
            <a:schemeClr val="accent2"/>
          </a:solidFill>
        </p:grpSpPr>
        <p:sp>
          <p:nvSpPr>
            <p:cNvPr id="5342" name="Freeform 3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43" name="Freeform 3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35" name="Group 33"/>
          <p:cNvGrpSpPr>
            <a:grpSpLocks noChangeAspect="1"/>
          </p:cNvGrpSpPr>
          <p:nvPr/>
        </p:nvGrpSpPr>
        <p:grpSpPr bwMode="auto">
          <a:xfrm>
            <a:off x="4093373" y="1575647"/>
            <a:ext cx="121444" cy="444500"/>
            <a:chOff x="2064" y="960"/>
            <a:chExt cx="140" cy="346"/>
          </a:xfrm>
          <a:solidFill>
            <a:schemeClr val="accent2"/>
          </a:solidFill>
        </p:grpSpPr>
        <p:sp>
          <p:nvSpPr>
            <p:cNvPr id="5340" name="Freeform 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41" name="Freeform 3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36" name="Group 36"/>
          <p:cNvGrpSpPr>
            <a:grpSpLocks noChangeAspect="1"/>
          </p:cNvGrpSpPr>
          <p:nvPr/>
        </p:nvGrpSpPr>
        <p:grpSpPr bwMode="auto">
          <a:xfrm>
            <a:off x="4455342" y="1524847"/>
            <a:ext cx="120253" cy="444500"/>
            <a:chOff x="2064" y="960"/>
            <a:chExt cx="140" cy="346"/>
          </a:xfrm>
          <a:solidFill>
            <a:schemeClr val="accent2"/>
          </a:solidFill>
        </p:grpSpPr>
        <p:sp>
          <p:nvSpPr>
            <p:cNvPr id="5338" name="Freeform 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39" name="Freeform 3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37" name="Group 39"/>
          <p:cNvGrpSpPr>
            <a:grpSpLocks noChangeAspect="1"/>
          </p:cNvGrpSpPr>
          <p:nvPr/>
        </p:nvGrpSpPr>
        <p:grpSpPr bwMode="auto">
          <a:xfrm>
            <a:off x="4438670" y="2037607"/>
            <a:ext cx="119063" cy="444500"/>
            <a:chOff x="2064" y="960"/>
            <a:chExt cx="140" cy="346"/>
          </a:xfrm>
          <a:solidFill>
            <a:schemeClr val="accent2"/>
          </a:solidFill>
        </p:grpSpPr>
        <p:sp>
          <p:nvSpPr>
            <p:cNvPr id="5336" name="Freeform 4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37" name="Freeform 4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38" name="Group 42"/>
          <p:cNvGrpSpPr>
            <a:grpSpLocks noChangeAspect="1"/>
          </p:cNvGrpSpPr>
          <p:nvPr/>
        </p:nvGrpSpPr>
        <p:grpSpPr bwMode="auto">
          <a:xfrm>
            <a:off x="6231775" y="1284339"/>
            <a:ext cx="117872" cy="444500"/>
            <a:chOff x="2064" y="960"/>
            <a:chExt cx="140" cy="346"/>
          </a:xfrm>
          <a:solidFill>
            <a:schemeClr val="accent2"/>
          </a:solidFill>
        </p:grpSpPr>
        <p:sp>
          <p:nvSpPr>
            <p:cNvPr id="5334" name="Freeform 4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35" name="Freeform 4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39" name="Group 45"/>
          <p:cNvGrpSpPr>
            <a:grpSpLocks noChangeAspect="1"/>
          </p:cNvGrpSpPr>
          <p:nvPr/>
        </p:nvGrpSpPr>
        <p:grpSpPr bwMode="auto">
          <a:xfrm>
            <a:off x="5053837" y="1812914"/>
            <a:ext cx="120254" cy="444500"/>
            <a:chOff x="2064" y="960"/>
            <a:chExt cx="140" cy="346"/>
          </a:xfrm>
          <a:solidFill>
            <a:schemeClr val="accent2"/>
          </a:solidFill>
        </p:grpSpPr>
        <p:sp>
          <p:nvSpPr>
            <p:cNvPr id="5332" name="Freeform 4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33" name="Freeform 4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40" name="Group 48"/>
          <p:cNvGrpSpPr>
            <a:grpSpLocks noChangeAspect="1"/>
          </p:cNvGrpSpPr>
          <p:nvPr/>
        </p:nvGrpSpPr>
        <p:grpSpPr bwMode="auto">
          <a:xfrm>
            <a:off x="6234931" y="1954039"/>
            <a:ext cx="119063" cy="444500"/>
            <a:chOff x="2064" y="960"/>
            <a:chExt cx="140" cy="346"/>
          </a:xfrm>
          <a:solidFill>
            <a:schemeClr val="accent2"/>
          </a:solidFill>
        </p:grpSpPr>
        <p:sp>
          <p:nvSpPr>
            <p:cNvPr id="5330" name="Freeform 4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31" name="Freeform 5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41" name="Group 51"/>
          <p:cNvGrpSpPr>
            <a:grpSpLocks noChangeAspect="1"/>
          </p:cNvGrpSpPr>
          <p:nvPr/>
        </p:nvGrpSpPr>
        <p:grpSpPr bwMode="auto">
          <a:xfrm>
            <a:off x="5507893" y="2156387"/>
            <a:ext cx="120254" cy="444500"/>
            <a:chOff x="2064" y="960"/>
            <a:chExt cx="140" cy="346"/>
          </a:xfrm>
          <a:solidFill>
            <a:schemeClr val="accent2"/>
          </a:solidFill>
        </p:grpSpPr>
        <p:sp>
          <p:nvSpPr>
            <p:cNvPr id="5328" name="Freeform 5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29" name="Freeform 5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42" name="Group 54"/>
          <p:cNvGrpSpPr>
            <a:grpSpLocks noChangeAspect="1"/>
          </p:cNvGrpSpPr>
          <p:nvPr/>
        </p:nvGrpSpPr>
        <p:grpSpPr bwMode="auto">
          <a:xfrm>
            <a:off x="6101668" y="1836448"/>
            <a:ext cx="120254" cy="446087"/>
            <a:chOff x="2064" y="960"/>
            <a:chExt cx="140" cy="346"/>
          </a:xfrm>
          <a:solidFill>
            <a:schemeClr val="accent2"/>
          </a:solidFill>
        </p:grpSpPr>
        <p:sp>
          <p:nvSpPr>
            <p:cNvPr id="5326" name="Freeform 5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27" name="Freeform 5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43" name="Group 57"/>
          <p:cNvGrpSpPr>
            <a:grpSpLocks noChangeAspect="1"/>
          </p:cNvGrpSpPr>
          <p:nvPr/>
        </p:nvGrpSpPr>
        <p:grpSpPr bwMode="auto">
          <a:xfrm>
            <a:off x="6396219" y="1586595"/>
            <a:ext cx="119063" cy="446088"/>
            <a:chOff x="2064" y="960"/>
            <a:chExt cx="140" cy="346"/>
          </a:xfrm>
          <a:solidFill>
            <a:srgbClr val="EFB31D"/>
          </a:solidFill>
        </p:grpSpPr>
        <p:sp>
          <p:nvSpPr>
            <p:cNvPr id="5324" name="Freeform 5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25" name="Freeform 5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44" name="Group 60"/>
          <p:cNvGrpSpPr>
            <a:grpSpLocks noChangeAspect="1"/>
          </p:cNvGrpSpPr>
          <p:nvPr/>
        </p:nvGrpSpPr>
        <p:grpSpPr bwMode="auto">
          <a:xfrm>
            <a:off x="4006455" y="1945531"/>
            <a:ext cx="120254" cy="444500"/>
            <a:chOff x="2064" y="960"/>
            <a:chExt cx="140" cy="346"/>
          </a:xfrm>
          <a:solidFill>
            <a:srgbClr val="EFB31D"/>
          </a:solidFill>
        </p:grpSpPr>
        <p:sp>
          <p:nvSpPr>
            <p:cNvPr id="5322" name="Freeform 6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23" name="Freeform 6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45" name="Group 63"/>
          <p:cNvGrpSpPr>
            <a:grpSpLocks noChangeAspect="1"/>
          </p:cNvGrpSpPr>
          <p:nvPr/>
        </p:nvGrpSpPr>
        <p:grpSpPr bwMode="auto">
          <a:xfrm>
            <a:off x="4672015" y="1172434"/>
            <a:ext cx="117872" cy="446087"/>
            <a:chOff x="2064" y="960"/>
            <a:chExt cx="140" cy="346"/>
          </a:xfrm>
          <a:solidFill>
            <a:schemeClr val="tx2"/>
          </a:solidFill>
        </p:grpSpPr>
        <p:sp>
          <p:nvSpPr>
            <p:cNvPr id="5320" name="Freeform 6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21" name="Freeform 6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46" name="Group 66"/>
          <p:cNvGrpSpPr>
            <a:grpSpLocks noChangeAspect="1"/>
          </p:cNvGrpSpPr>
          <p:nvPr/>
        </p:nvGrpSpPr>
        <p:grpSpPr bwMode="auto">
          <a:xfrm>
            <a:off x="5685103" y="1312219"/>
            <a:ext cx="120254" cy="444500"/>
            <a:chOff x="2064" y="960"/>
            <a:chExt cx="140" cy="346"/>
          </a:xfrm>
          <a:solidFill>
            <a:srgbClr val="EFB31D"/>
          </a:solidFill>
        </p:grpSpPr>
        <p:sp>
          <p:nvSpPr>
            <p:cNvPr id="5318" name="Freeform 6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19" name="Freeform 6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47" name="Group 69"/>
          <p:cNvGrpSpPr>
            <a:grpSpLocks noChangeAspect="1"/>
          </p:cNvGrpSpPr>
          <p:nvPr/>
        </p:nvGrpSpPr>
        <p:grpSpPr bwMode="auto">
          <a:xfrm>
            <a:off x="2507649" y="2059484"/>
            <a:ext cx="119063" cy="442912"/>
            <a:chOff x="2064" y="960"/>
            <a:chExt cx="140" cy="346"/>
          </a:xfrm>
          <a:solidFill>
            <a:schemeClr val="accent2"/>
          </a:solidFill>
        </p:grpSpPr>
        <p:sp>
          <p:nvSpPr>
            <p:cNvPr id="5316" name="Freeform 7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17" name="Freeform 7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sp>
        <p:nvSpPr>
          <p:cNvPr id="5148" name="Freeform 72"/>
          <p:cNvSpPr>
            <a:spLocks noChangeAspect="1"/>
          </p:cNvSpPr>
          <p:nvPr/>
        </p:nvSpPr>
        <p:spPr bwMode="auto">
          <a:xfrm>
            <a:off x="4882755" y="2028083"/>
            <a:ext cx="120254" cy="444500"/>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49" name="Freeform 73"/>
          <p:cNvSpPr>
            <a:spLocks noChangeAspect="1"/>
          </p:cNvSpPr>
          <p:nvPr/>
        </p:nvSpPr>
        <p:spPr bwMode="auto">
          <a:xfrm>
            <a:off x="5500569" y="1432878"/>
            <a:ext cx="119063" cy="442913"/>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50" name="Freeform 74"/>
          <p:cNvSpPr>
            <a:spLocks noChangeAspect="1"/>
          </p:cNvSpPr>
          <p:nvPr/>
        </p:nvSpPr>
        <p:spPr bwMode="auto">
          <a:xfrm>
            <a:off x="5892403" y="2066471"/>
            <a:ext cx="117872" cy="444500"/>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51" name="Freeform 75"/>
          <p:cNvSpPr>
            <a:spLocks noChangeAspect="1"/>
          </p:cNvSpPr>
          <p:nvPr/>
        </p:nvSpPr>
        <p:spPr bwMode="auto">
          <a:xfrm>
            <a:off x="5667395" y="1928082"/>
            <a:ext cx="120253" cy="446087"/>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tx2"/>
          </a:solid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52" name="Freeform 76"/>
          <p:cNvSpPr>
            <a:spLocks noChangeAspect="1"/>
          </p:cNvSpPr>
          <p:nvPr/>
        </p:nvSpPr>
        <p:spPr bwMode="auto">
          <a:xfrm>
            <a:off x="3742136" y="2106434"/>
            <a:ext cx="119063" cy="444500"/>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53" name="Freeform 77"/>
          <p:cNvSpPr>
            <a:spLocks noChangeAspect="1"/>
          </p:cNvSpPr>
          <p:nvPr/>
        </p:nvSpPr>
        <p:spPr bwMode="auto">
          <a:xfrm>
            <a:off x="3911222" y="1232744"/>
            <a:ext cx="119063" cy="442912"/>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54" name="Freeform 78"/>
          <p:cNvSpPr>
            <a:spLocks noChangeAspect="1"/>
          </p:cNvSpPr>
          <p:nvPr/>
        </p:nvSpPr>
        <p:spPr bwMode="auto">
          <a:xfrm>
            <a:off x="3615947" y="1729631"/>
            <a:ext cx="119063" cy="444500"/>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55" name="Freeform 79"/>
          <p:cNvSpPr>
            <a:spLocks noChangeAspect="1"/>
          </p:cNvSpPr>
          <p:nvPr/>
        </p:nvSpPr>
        <p:spPr bwMode="auto">
          <a:xfrm>
            <a:off x="2468967" y="1532930"/>
            <a:ext cx="119063" cy="442913"/>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56" name="Freeform 80"/>
          <p:cNvSpPr>
            <a:spLocks noChangeAspect="1"/>
          </p:cNvSpPr>
          <p:nvPr/>
        </p:nvSpPr>
        <p:spPr bwMode="auto">
          <a:xfrm>
            <a:off x="2981529" y="1556107"/>
            <a:ext cx="119063" cy="444500"/>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nvGrpSpPr>
          <p:cNvPr id="5157" name="Group 81"/>
          <p:cNvGrpSpPr>
            <a:grpSpLocks noChangeAspect="1"/>
          </p:cNvGrpSpPr>
          <p:nvPr/>
        </p:nvGrpSpPr>
        <p:grpSpPr bwMode="auto">
          <a:xfrm>
            <a:off x="3663555" y="1258144"/>
            <a:ext cx="120254" cy="442912"/>
            <a:chOff x="2064" y="960"/>
            <a:chExt cx="140" cy="346"/>
          </a:xfrm>
          <a:solidFill>
            <a:schemeClr val="accent2"/>
          </a:solidFill>
        </p:grpSpPr>
        <p:sp>
          <p:nvSpPr>
            <p:cNvPr id="5314" name="Freeform 8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15" name="Freeform 8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58" name="Group 84"/>
          <p:cNvGrpSpPr>
            <a:grpSpLocks noChangeAspect="1"/>
          </p:cNvGrpSpPr>
          <p:nvPr/>
        </p:nvGrpSpPr>
        <p:grpSpPr bwMode="auto">
          <a:xfrm>
            <a:off x="4235059" y="1483571"/>
            <a:ext cx="121444" cy="444500"/>
            <a:chOff x="2064" y="960"/>
            <a:chExt cx="140" cy="346"/>
          </a:xfrm>
          <a:solidFill>
            <a:schemeClr val="accent2"/>
          </a:solidFill>
        </p:grpSpPr>
        <p:sp>
          <p:nvSpPr>
            <p:cNvPr id="5312" name="Freeform 8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13" name="Freeform 8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59" name="Group 87"/>
          <p:cNvGrpSpPr>
            <a:grpSpLocks noChangeAspect="1"/>
          </p:cNvGrpSpPr>
          <p:nvPr/>
        </p:nvGrpSpPr>
        <p:grpSpPr bwMode="auto">
          <a:xfrm>
            <a:off x="2338017" y="1717065"/>
            <a:ext cx="120253" cy="446088"/>
            <a:chOff x="2064" y="960"/>
            <a:chExt cx="140" cy="346"/>
          </a:xfrm>
          <a:solidFill>
            <a:schemeClr val="accent2"/>
          </a:solidFill>
        </p:grpSpPr>
        <p:sp>
          <p:nvSpPr>
            <p:cNvPr id="5310" name="Freeform 8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11" name="Freeform 8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60" name="Group 90"/>
          <p:cNvGrpSpPr>
            <a:grpSpLocks noChangeAspect="1"/>
          </p:cNvGrpSpPr>
          <p:nvPr/>
        </p:nvGrpSpPr>
        <p:grpSpPr bwMode="auto">
          <a:xfrm>
            <a:off x="5046019" y="1285927"/>
            <a:ext cx="121444" cy="442912"/>
            <a:chOff x="2064" y="960"/>
            <a:chExt cx="140" cy="346"/>
          </a:xfrm>
          <a:solidFill>
            <a:schemeClr val="accent2"/>
          </a:solidFill>
        </p:grpSpPr>
        <p:sp>
          <p:nvSpPr>
            <p:cNvPr id="5308" name="Freeform 9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09" name="Freeform 9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61" name="Group 93"/>
          <p:cNvGrpSpPr>
            <a:grpSpLocks noChangeAspect="1"/>
          </p:cNvGrpSpPr>
          <p:nvPr/>
        </p:nvGrpSpPr>
        <p:grpSpPr bwMode="auto">
          <a:xfrm>
            <a:off x="2674365" y="1721205"/>
            <a:ext cx="119063" cy="442912"/>
            <a:chOff x="2064" y="960"/>
            <a:chExt cx="140" cy="346"/>
          </a:xfrm>
          <a:solidFill>
            <a:schemeClr val="accent1"/>
          </a:solidFill>
        </p:grpSpPr>
        <p:sp>
          <p:nvSpPr>
            <p:cNvPr id="5306" name="Freeform 9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07" name="Freeform 9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62" name="Group 96"/>
          <p:cNvGrpSpPr>
            <a:grpSpLocks noChangeAspect="1"/>
          </p:cNvGrpSpPr>
          <p:nvPr/>
        </p:nvGrpSpPr>
        <p:grpSpPr bwMode="auto">
          <a:xfrm>
            <a:off x="4270774" y="1945531"/>
            <a:ext cx="120254" cy="444500"/>
            <a:chOff x="2064" y="960"/>
            <a:chExt cx="140" cy="346"/>
          </a:xfrm>
          <a:solidFill>
            <a:schemeClr val="accent2"/>
          </a:solidFill>
        </p:grpSpPr>
        <p:sp>
          <p:nvSpPr>
            <p:cNvPr id="5304" name="Freeform 9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05" name="Freeform 9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63" name="Group 99"/>
          <p:cNvGrpSpPr>
            <a:grpSpLocks noChangeAspect="1"/>
          </p:cNvGrpSpPr>
          <p:nvPr/>
        </p:nvGrpSpPr>
        <p:grpSpPr bwMode="auto">
          <a:xfrm>
            <a:off x="6074609" y="1325629"/>
            <a:ext cx="120254" cy="442913"/>
            <a:chOff x="2064" y="960"/>
            <a:chExt cx="140" cy="346"/>
          </a:xfrm>
          <a:solidFill>
            <a:schemeClr val="accent2"/>
          </a:solidFill>
        </p:grpSpPr>
        <p:sp>
          <p:nvSpPr>
            <p:cNvPr id="5302" name="Freeform 10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03" name="Freeform 10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64" name="Group 102"/>
          <p:cNvGrpSpPr>
            <a:grpSpLocks noChangeAspect="1"/>
          </p:cNvGrpSpPr>
          <p:nvPr/>
        </p:nvGrpSpPr>
        <p:grpSpPr bwMode="auto">
          <a:xfrm>
            <a:off x="2813657" y="1426247"/>
            <a:ext cx="120253" cy="444500"/>
            <a:chOff x="2064" y="960"/>
            <a:chExt cx="140" cy="346"/>
          </a:xfrm>
          <a:solidFill>
            <a:schemeClr val="accent2"/>
          </a:solidFill>
        </p:grpSpPr>
        <p:sp>
          <p:nvSpPr>
            <p:cNvPr id="5300" name="Freeform 10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301" name="Freeform 10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65" name="Group 105"/>
          <p:cNvGrpSpPr>
            <a:grpSpLocks noChangeAspect="1"/>
          </p:cNvGrpSpPr>
          <p:nvPr/>
        </p:nvGrpSpPr>
        <p:grpSpPr bwMode="auto">
          <a:xfrm>
            <a:off x="3431394" y="1240696"/>
            <a:ext cx="119063" cy="442913"/>
            <a:chOff x="2064" y="960"/>
            <a:chExt cx="140" cy="346"/>
          </a:xfrm>
          <a:solidFill>
            <a:schemeClr val="accent2"/>
          </a:solidFill>
        </p:grpSpPr>
        <p:sp>
          <p:nvSpPr>
            <p:cNvPr id="5298" name="Freeform 10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99" name="Freeform 10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66" name="Group 108"/>
          <p:cNvGrpSpPr>
            <a:grpSpLocks noChangeAspect="1"/>
          </p:cNvGrpSpPr>
          <p:nvPr/>
        </p:nvGrpSpPr>
        <p:grpSpPr bwMode="auto">
          <a:xfrm>
            <a:off x="5863714" y="1486853"/>
            <a:ext cx="119063" cy="442913"/>
            <a:chOff x="2064" y="960"/>
            <a:chExt cx="140" cy="346"/>
          </a:xfrm>
          <a:solidFill>
            <a:schemeClr val="accent2"/>
          </a:solidFill>
        </p:grpSpPr>
        <p:sp>
          <p:nvSpPr>
            <p:cNvPr id="5296" name="Freeform 10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97" name="Freeform 11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67" name="Group 111"/>
          <p:cNvGrpSpPr>
            <a:grpSpLocks noChangeAspect="1"/>
          </p:cNvGrpSpPr>
          <p:nvPr/>
        </p:nvGrpSpPr>
        <p:grpSpPr bwMode="auto">
          <a:xfrm>
            <a:off x="5200303" y="2108843"/>
            <a:ext cx="119063" cy="444500"/>
            <a:chOff x="2064" y="960"/>
            <a:chExt cx="140" cy="346"/>
          </a:xfrm>
          <a:solidFill>
            <a:schemeClr val="accent2"/>
          </a:solidFill>
        </p:grpSpPr>
        <p:sp>
          <p:nvSpPr>
            <p:cNvPr id="5294" name="Freeform 11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95" name="Freeform 11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68" name="Group 114"/>
          <p:cNvGrpSpPr>
            <a:grpSpLocks noChangeAspect="1"/>
          </p:cNvGrpSpPr>
          <p:nvPr/>
        </p:nvGrpSpPr>
        <p:grpSpPr bwMode="auto">
          <a:xfrm>
            <a:off x="5273280" y="1534369"/>
            <a:ext cx="120254" cy="442912"/>
            <a:chOff x="2064" y="960"/>
            <a:chExt cx="140" cy="346"/>
          </a:xfrm>
          <a:solidFill>
            <a:schemeClr val="accent2"/>
          </a:solidFill>
        </p:grpSpPr>
        <p:sp>
          <p:nvSpPr>
            <p:cNvPr id="5292" name="Freeform 1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93" name="Freeform 11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69" name="Group 117"/>
          <p:cNvGrpSpPr>
            <a:grpSpLocks noChangeAspect="1"/>
          </p:cNvGrpSpPr>
          <p:nvPr/>
        </p:nvGrpSpPr>
        <p:grpSpPr bwMode="auto">
          <a:xfrm>
            <a:off x="5376874" y="1966171"/>
            <a:ext cx="119063" cy="444500"/>
            <a:chOff x="2064" y="960"/>
            <a:chExt cx="140" cy="346"/>
          </a:xfrm>
          <a:solidFill>
            <a:schemeClr val="accent1"/>
          </a:solidFill>
        </p:grpSpPr>
        <p:sp>
          <p:nvSpPr>
            <p:cNvPr id="5290" name="Freeform 11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6350">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91" name="Freeform 11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6350">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6" name="Group 5"/>
          <p:cNvGrpSpPr/>
          <p:nvPr/>
        </p:nvGrpSpPr>
        <p:grpSpPr>
          <a:xfrm>
            <a:off x="527689" y="4782023"/>
            <a:ext cx="3469355" cy="1628772"/>
            <a:chOff x="527672" y="3586515"/>
            <a:chExt cx="3469355" cy="1221579"/>
          </a:xfrm>
        </p:grpSpPr>
        <p:sp>
          <p:nvSpPr>
            <p:cNvPr id="5175" name="Freeform 131"/>
            <p:cNvSpPr>
              <a:spLocks noChangeAspect="1"/>
            </p:cNvSpPr>
            <p:nvPr/>
          </p:nvSpPr>
          <p:spPr bwMode="auto">
            <a:xfrm>
              <a:off x="2539427" y="3774633"/>
              <a:ext cx="119063" cy="333375"/>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nvGrpSpPr>
            <p:cNvPr id="5176" name="Group 132"/>
            <p:cNvGrpSpPr>
              <a:grpSpLocks noChangeAspect="1"/>
            </p:cNvGrpSpPr>
            <p:nvPr/>
          </p:nvGrpSpPr>
          <p:grpSpPr bwMode="auto">
            <a:xfrm>
              <a:off x="2431080" y="4036569"/>
              <a:ext cx="119063" cy="333375"/>
              <a:chOff x="2064" y="960"/>
              <a:chExt cx="140" cy="346"/>
            </a:xfrm>
            <a:solidFill>
              <a:schemeClr val="accent2"/>
            </a:solidFill>
          </p:grpSpPr>
          <p:sp>
            <p:nvSpPr>
              <p:cNvPr id="5282" name="Freeform 13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83" name="Freeform 1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77" name="Group 135"/>
            <p:cNvGrpSpPr>
              <a:grpSpLocks noChangeAspect="1"/>
            </p:cNvGrpSpPr>
            <p:nvPr/>
          </p:nvGrpSpPr>
          <p:grpSpPr bwMode="auto">
            <a:xfrm>
              <a:off x="1060670" y="4036569"/>
              <a:ext cx="120254" cy="333375"/>
              <a:chOff x="2064" y="960"/>
              <a:chExt cx="140" cy="346"/>
            </a:xfrm>
            <a:solidFill>
              <a:schemeClr val="accent2"/>
            </a:solidFill>
          </p:grpSpPr>
          <p:sp>
            <p:nvSpPr>
              <p:cNvPr id="5280" name="Freeform 13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81" name="Freeform 1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78" name="Group 138"/>
            <p:cNvGrpSpPr>
              <a:grpSpLocks noChangeAspect="1"/>
            </p:cNvGrpSpPr>
            <p:nvPr/>
          </p:nvGrpSpPr>
          <p:grpSpPr bwMode="auto">
            <a:xfrm>
              <a:off x="1067814" y="4400901"/>
              <a:ext cx="119063" cy="333375"/>
              <a:chOff x="2064" y="960"/>
              <a:chExt cx="140" cy="346"/>
            </a:xfrm>
            <a:solidFill>
              <a:schemeClr val="accent2"/>
            </a:solidFill>
          </p:grpSpPr>
          <p:sp>
            <p:nvSpPr>
              <p:cNvPr id="5278" name="Freeform 13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79" name="Freeform 14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79" name="Group 141"/>
            <p:cNvGrpSpPr>
              <a:grpSpLocks noChangeAspect="1"/>
            </p:cNvGrpSpPr>
            <p:nvPr/>
          </p:nvGrpSpPr>
          <p:grpSpPr bwMode="auto">
            <a:xfrm>
              <a:off x="1305939" y="4329465"/>
              <a:ext cx="119063" cy="333375"/>
              <a:chOff x="2064" y="960"/>
              <a:chExt cx="140" cy="346"/>
            </a:xfrm>
            <a:solidFill>
              <a:schemeClr val="accent2"/>
            </a:solidFill>
          </p:grpSpPr>
          <p:sp>
            <p:nvSpPr>
              <p:cNvPr id="5276" name="Freeform 14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77" name="Freeform 14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80" name="Group 144"/>
            <p:cNvGrpSpPr>
              <a:grpSpLocks noChangeAspect="1"/>
            </p:cNvGrpSpPr>
            <p:nvPr/>
          </p:nvGrpSpPr>
          <p:grpSpPr bwMode="auto">
            <a:xfrm>
              <a:off x="866364" y="4369944"/>
              <a:ext cx="119063" cy="333375"/>
              <a:chOff x="2064" y="960"/>
              <a:chExt cx="140" cy="346"/>
            </a:xfrm>
            <a:solidFill>
              <a:schemeClr val="accent2"/>
            </a:solidFill>
          </p:grpSpPr>
          <p:sp>
            <p:nvSpPr>
              <p:cNvPr id="5274" name="Freeform 14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75" name="Freeform 14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81" name="Group 147"/>
            <p:cNvGrpSpPr>
              <a:grpSpLocks noChangeAspect="1"/>
            </p:cNvGrpSpPr>
            <p:nvPr/>
          </p:nvGrpSpPr>
          <p:grpSpPr bwMode="auto">
            <a:xfrm>
              <a:off x="1545256" y="3949656"/>
              <a:ext cx="120253" cy="333375"/>
              <a:chOff x="2064" y="960"/>
              <a:chExt cx="140" cy="346"/>
            </a:xfrm>
            <a:solidFill>
              <a:schemeClr val="accent2"/>
            </a:solidFill>
          </p:grpSpPr>
          <p:sp>
            <p:nvSpPr>
              <p:cNvPr id="5272" name="Freeform 14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73" name="Freeform 14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82" name="Group 150"/>
            <p:cNvGrpSpPr>
              <a:grpSpLocks noChangeAspect="1"/>
            </p:cNvGrpSpPr>
            <p:nvPr/>
          </p:nvGrpSpPr>
          <p:grpSpPr bwMode="auto">
            <a:xfrm>
              <a:off x="1767772" y="3886550"/>
              <a:ext cx="119063" cy="333375"/>
              <a:chOff x="2064" y="960"/>
              <a:chExt cx="140" cy="346"/>
            </a:xfrm>
            <a:solidFill>
              <a:schemeClr val="tx2"/>
            </a:solidFill>
          </p:grpSpPr>
          <p:sp>
            <p:nvSpPr>
              <p:cNvPr id="5270" name="Freeform 15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71" name="Freeform 15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83" name="Group 153"/>
            <p:cNvGrpSpPr>
              <a:grpSpLocks noChangeAspect="1"/>
            </p:cNvGrpSpPr>
            <p:nvPr/>
          </p:nvGrpSpPr>
          <p:grpSpPr bwMode="auto">
            <a:xfrm>
              <a:off x="2159620" y="3805590"/>
              <a:ext cx="120253" cy="333375"/>
              <a:chOff x="2064" y="960"/>
              <a:chExt cx="140" cy="346"/>
            </a:xfrm>
            <a:solidFill>
              <a:schemeClr val="accent2"/>
            </a:solidFill>
          </p:grpSpPr>
          <p:sp>
            <p:nvSpPr>
              <p:cNvPr id="5268" name="Freeform 15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69" name="Freeform 15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84" name="Group 156"/>
            <p:cNvGrpSpPr>
              <a:grpSpLocks noChangeAspect="1"/>
            </p:cNvGrpSpPr>
            <p:nvPr/>
          </p:nvGrpSpPr>
          <p:grpSpPr bwMode="auto">
            <a:xfrm>
              <a:off x="2142949" y="4190160"/>
              <a:ext cx="119063" cy="333375"/>
              <a:chOff x="2064" y="960"/>
              <a:chExt cx="140" cy="346"/>
            </a:xfrm>
            <a:solidFill>
              <a:schemeClr val="accent2"/>
            </a:solidFill>
          </p:grpSpPr>
          <p:sp>
            <p:nvSpPr>
              <p:cNvPr id="5266" name="Freeform 15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67" name="Freeform 15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85" name="Group 159"/>
            <p:cNvGrpSpPr>
              <a:grpSpLocks noChangeAspect="1"/>
            </p:cNvGrpSpPr>
            <p:nvPr/>
          </p:nvGrpSpPr>
          <p:grpSpPr bwMode="auto">
            <a:xfrm>
              <a:off x="2404890" y="4444956"/>
              <a:ext cx="120253" cy="333375"/>
              <a:chOff x="2064" y="960"/>
              <a:chExt cx="140" cy="346"/>
            </a:xfrm>
            <a:solidFill>
              <a:schemeClr val="accent2"/>
            </a:solidFill>
          </p:grpSpPr>
          <p:sp>
            <p:nvSpPr>
              <p:cNvPr id="5264" name="Freeform 16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65" name="Freeform 16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86" name="Group 162"/>
            <p:cNvGrpSpPr>
              <a:grpSpLocks noChangeAspect="1"/>
            </p:cNvGrpSpPr>
            <p:nvPr/>
          </p:nvGrpSpPr>
          <p:grpSpPr bwMode="auto">
            <a:xfrm>
              <a:off x="2820414" y="4036569"/>
              <a:ext cx="120254" cy="333375"/>
              <a:chOff x="2064" y="960"/>
              <a:chExt cx="140" cy="346"/>
            </a:xfrm>
            <a:solidFill>
              <a:schemeClr val="accent2"/>
            </a:solidFill>
          </p:grpSpPr>
          <p:sp>
            <p:nvSpPr>
              <p:cNvPr id="5262" name="Freeform 16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63" name="Freeform 16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87" name="Group 165"/>
            <p:cNvGrpSpPr>
              <a:grpSpLocks noChangeAspect="1"/>
            </p:cNvGrpSpPr>
            <p:nvPr/>
          </p:nvGrpSpPr>
          <p:grpSpPr bwMode="auto">
            <a:xfrm>
              <a:off x="2718020" y="4427094"/>
              <a:ext cx="119063" cy="333375"/>
              <a:chOff x="2064" y="960"/>
              <a:chExt cx="140" cy="346"/>
            </a:xfrm>
            <a:solidFill>
              <a:schemeClr val="accent2"/>
            </a:solidFill>
          </p:grpSpPr>
          <p:sp>
            <p:nvSpPr>
              <p:cNvPr id="5260" name="Freeform 16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61" name="Freeform 16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88" name="Group 168"/>
            <p:cNvGrpSpPr>
              <a:grpSpLocks noChangeAspect="1"/>
            </p:cNvGrpSpPr>
            <p:nvPr/>
          </p:nvGrpSpPr>
          <p:grpSpPr bwMode="auto">
            <a:xfrm>
              <a:off x="3108708" y="4349704"/>
              <a:ext cx="120254" cy="333375"/>
              <a:chOff x="2064" y="960"/>
              <a:chExt cx="140" cy="346"/>
            </a:xfrm>
            <a:solidFill>
              <a:schemeClr val="accent2"/>
            </a:solidFill>
          </p:grpSpPr>
          <p:sp>
            <p:nvSpPr>
              <p:cNvPr id="5258" name="Freeform 16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59" name="Freeform 17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89" name="Group 171"/>
            <p:cNvGrpSpPr>
              <a:grpSpLocks noChangeAspect="1"/>
            </p:cNvGrpSpPr>
            <p:nvPr/>
          </p:nvGrpSpPr>
          <p:grpSpPr bwMode="auto">
            <a:xfrm>
              <a:off x="3322654" y="3848452"/>
              <a:ext cx="121444" cy="334566"/>
              <a:chOff x="2064" y="960"/>
              <a:chExt cx="140" cy="346"/>
            </a:xfrm>
            <a:solidFill>
              <a:schemeClr val="accent2"/>
            </a:solidFill>
          </p:grpSpPr>
          <p:sp>
            <p:nvSpPr>
              <p:cNvPr id="5256" name="Freeform 17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57" name="Freeform 17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cap="flat">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sp>
          <p:nvSpPr>
            <p:cNvPr id="5254" name="Freeform 175"/>
            <p:cNvSpPr>
              <a:spLocks noChangeAspect="1"/>
            </p:cNvSpPr>
            <p:nvPr/>
          </p:nvSpPr>
          <p:spPr bwMode="auto">
            <a:xfrm>
              <a:off x="2334359" y="3597097"/>
              <a:ext cx="120254" cy="334568"/>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solidFill>
              <a:schemeClr val="accent2"/>
            </a:solid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nvGrpSpPr>
            <p:cNvPr id="5191" name="Group 177"/>
            <p:cNvGrpSpPr>
              <a:grpSpLocks noChangeAspect="1"/>
            </p:cNvGrpSpPr>
            <p:nvPr/>
          </p:nvGrpSpPr>
          <p:grpSpPr bwMode="auto">
            <a:xfrm>
              <a:off x="1843675" y="4371134"/>
              <a:ext cx="120254" cy="332185"/>
              <a:chOff x="2064" y="960"/>
              <a:chExt cx="140" cy="346"/>
            </a:xfrm>
            <a:solidFill>
              <a:schemeClr val="accent2"/>
            </a:solidFill>
          </p:grpSpPr>
          <p:sp>
            <p:nvSpPr>
              <p:cNvPr id="5252" name="Freeform 17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53" name="Freeform 17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sp>
          <p:nvSpPr>
            <p:cNvPr id="5192" name="Freeform 180"/>
            <p:cNvSpPr>
              <a:spLocks noChangeAspect="1"/>
            </p:cNvSpPr>
            <p:nvPr/>
          </p:nvSpPr>
          <p:spPr bwMode="auto">
            <a:xfrm>
              <a:off x="2587052" y="4183017"/>
              <a:ext cx="120254" cy="333375"/>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tx2"/>
            </a:solid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93" name="Freeform 181"/>
            <p:cNvSpPr>
              <a:spLocks noChangeAspect="1"/>
            </p:cNvSpPr>
            <p:nvPr/>
          </p:nvSpPr>
          <p:spPr bwMode="auto">
            <a:xfrm>
              <a:off x="3408025" y="4321034"/>
              <a:ext cx="117872" cy="332184"/>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94" name="Freeform 182"/>
            <p:cNvSpPr>
              <a:spLocks noChangeAspect="1"/>
            </p:cNvSpPr>
            <p:nvPr/>
          </p:nvSpPr>
          <p:spPr bwMode="auto">
            <a:xfrm>
              <a:off x="527672" y="4263579"/>
              <a:ext cx="119063" cy="333375"/>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95" name="Freeform 183"/>
            <p:cNvSpPr>
              <a:spLocks noChangeAspect="1"/>
            </p:cNvSpPr>
            <p:nvPr/>
          </p:nvSpPr>
          <p:spPr bwMode="auto">
            <a:xfrm>
              <a:off x="3508395" y="3948465"/>
              <a:ext cx="117872" cy="334566"/>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96" name="Freeform 184"/>
            <p:cNvSpPr>
              <a:spLocks noChangeAspect="1"/>
            </p:cNvSpPr>
            <p:nvPr/>
          </p:nvSpPr>
          <p:spPr bwMode="auto">
            <a:xfrm>
              <a:off x="1625419" y="4264951"/>
              <a:ext cx="120254" cy="333375"/>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97" name="Freeform 185"/>
            <p:cNvSpPr>
              <a:spLocks noChangeAspect="1"/>
            </p:cNvSpPr>
            <p:nvPr/>
          </p:nvSpPr>
          <p:spPr bwMode="auto">
            <a:xfrm>
              <a:off x="1614315" y="3586515"/>
              <a:ext cx="120253" cy="332185"/>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98" name="Freeform 186"/>
            <p:cNvSpPr>
              <a:spLocks noChangeAspect="1"/>
            </p:cNvSpPr>
            <p:nvPr/>
          </p:nvSpPr>
          <p:spPr bwMode="auto">
            <a:xfrm>
              <a:off x="1321418" y="3959181"/>
              <a:ext cx="119063" cy="333375"/>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199" name="Freeform 187"/>
            <p:cNvSpPr>
              <a:spLocks noChangeAspect="1"/>
            </p:cNvSpPr>
            <p:nvPr/>
          </p:nvSpPr>
          <p:spPr bwMode="auto">
            <a:xfrm>
              <a:off x="853157" y="3812734"/>
              <a:ext cx="119063" cy="332184"/>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00" name="Freeform 188"/>
            <p:cNvSpPr>
              <a:spLocks noChangeAspect="1"/>
            </p:cNvSpPr>
            <p:nvPr/>
          </p:nvSpPr>
          <p:spPr bwMode="auto">
            <a:xfrm>
              <a:off x="3876773" y="4095384"/>
              <a:ext cx="120254" cy="333375"/>
            </a:xfrm>
            <a:custGeom>
              <a:avLst/>
              <a:gdLst>
                <a:gd name="T0" fmla="*/ 2147483647 w 139"/>
                <a:gd name="T1" fmla="*/ 2147483647 h 346"/>
                <a:gd name="T2" fmla="*/ 2147483647 w 139"/>
                <a:gd name="T3" fmla="*/ 2147483647 h 346"/>
                <a:gd name="T4" fmla="*/ 2147483647 w 139"/>
                <a:gd name="T5" fmla="*/ 2147483647 h 346"/>
                <a:gd name="T6" fmla="*/ 2147483647 w 139"/>
                <a:gd name="T7" fmla="*/ 2147483647 h 346"/>
                <a:gd name="T8" fmla="*/ 2147483647 w 139"/>
                <a:gd name="T9" fmla="*/ 2147483647 h 346"/>
                <a:gd name="T10" fmla="*/ 2147483647 w 139"/>
                <a:gd name="T11" fmla="*/ 2147483647 h 346"/>
                <a:gd name="T12" fmla="*/ 2147483647 w 139"/>
                <a:gd name="T13" fmla="*/ 2147483647 h 346"/>
                <a:gd name="T14" fmla="*/ 2147483647 w 139"/>
                <a:gd name="T15" fmla="*/ 2147483647 h 346"/>
                <a:gd name="T16" fmla="*/ 2147483647 w 139"/>
                <a:gd name="T17" fmla="*/ 2147483647 h 346"/>
                <a:gd name="T18" fmla="*/ 2147483647 w 139"/>
                <a:gd name="T19" fmla="*/ 2147483647 h 346"/>
                <a:gd name="T20" fmla="*/ 2147483647 w 139"/>
                <a:gd name="T21" fmla="*/ 0 h 346"/>
                <a:gd name="T22" fmla="*/ 2147483647 w 139"/>
                <a:gd name="T23" fmla="*/ 0 h 346"/>
                <a:gd name="T24" fmla="*/ 2147483647 w 139"/>
                <a:gd name="T25" fmla="*/ 2147483647 h 346"/>
                <a:gd name="T26" fmla="*/ 2147483647 w 139"/>
                <a:gd name="T27" fmla="*/ 2147483647 h 346"/>
                <a:gd name="T28" fmla="*/ 2147483647 w 139"/>
                <a:gd name="T29" fmla="*/ 2147483647 h 346"/>
                <a:gd name="T30" fmla="*/ 2147483647 w 139"/>
                <a:gd name="T31" fmla="*/ 2147483647 h 346"/>
                <a:gd name="T32" fmla="*/ 2147483647 w 139"/>
                <a:gd name="T33" fmla="*/ 2147483647 h 346"/>
                <a:gd name="T34" fmla="*/ 2147483647 w 139"/>
                <a:gd name="T35" fmla="*/ 2147483647 h 346"/>
                <a:gd name="T36" fmla="*/ 2147483647 w 139"/>
                <a:gd name="T37" fmla="*/ 2147483647 h 346"/>
                <a:gd name="T38" fmla="*/ 2147483647 w 139"/>
                <a:gd name="T39" fmla="*/ 2147483647 h 346"/>
                <a:gd name="T40" fmla="*/ 2147483647 w 139"/>
                <a:gd name="T41" fmla="*/ 2147483647 h 346"/>
                <a:gd name="T42" fmla="*/ 2147483647 w 139"/>
                <a:gd name="T43" fmla="*/ 2147483647 h 346"/>
                <a:gd name="T44" fmla="*/ 2147483647 w 139"/>
                <a:gd name="T45" fmla="*/ 2147483647 h 346"/>
                <a:gd name="T46" fmla="*/ 2147483647 w 139"/>
                <a:gd name="T47" fmla="*/ 2147483647 h 346"/>
                <a:gd name="T48" fmla="*/ 0 w 139"/>
                <a:gd name="T49" fmla="*/ 2147483647 h 346"/>
                <a:gd name="T50" fmla="*/ 0 w 139"/>
                <a:gd name="T51" fmla="*/ 2147483647 h 346"/>
                <a:gd name="T52" fmla="*/ 0 w 139"/>
                <a:gd name="T53" fmla="*/ 2147483647 h 346"/>
                <a:gd name="T54" fmla="*/ 2147483647 w 139"/>
                <a:gd name="T55" fmla="*/ 2147483647 h 346"/>
                <a:gd name="T56" fmla="*/ 2147483647 w 139"/>
                <a:gd name="T57" fmla="*/ 2147483647 h 346"/>
                <a:gd name="T58" fmla="*/ 2147483647 w 139"/>
                <a:gd name="T59" fmla="*/ 2147483647 h 346"/>
                <a:gd name="T60" fmla="*/ 2147483647 w 139"/>
                <a:gd name="T61" fmla="*/ 2147483647 h 346"/>
                <a:gd name="T62" fmla="*/ 2147483647 w 139"/>
                <a:gd name="T63" fmla="*/ 2147483647 h 346"/>
                <a:gd name="T64" fmla="*/ 2147483647 w 139"/>
                <a:gd name="T65" fmla="*/ 2147483647 h 346"/>
                <a:gd name="T66" fmla="*/ 2147483647 w 139"/>
                <a:gd name="T67" fmla="*/ 2147483647 h 346"/>
                <a:gd name="T68" fmla="*/ 2147483647 w 139"/>
                <a:gd name="T69" fmla="*/ 2147483647 h 346"/>
                <a:gd name="T70" fmla="*/ 2147483647 w 139"/>
                <a:gd name="T71" fmla="*/ 2147483647 h 346"/>
                <a:gd name="T72" fmla="*/ 2147483647 w 139"/>
                <a:gd name="T73" fmla="*/ 2147483647 h 346"/>
                <a:gd name="T74" fmla="*/ 2147483647 w 139"/>
                <a:gd name="T75" fmla="*/ 2147483647 h 346"/>
                <a:gd name="T76" fmla="*/ 2147483647 w 139"/>
                <a:gd name="T77" fmla="*/ 2147483647 h 346"/>
                <a:gd name="T78" fmla="*/ 2147483647 w 139"/>
                <a:gd name="T79" fmla="*/ 2147483647 h 346"/>
                <a:gd name="T80" fmla="*/ 2147483647 w 139"/>
                <a:gd name="T81" fmla="*/ 2147483647 h 346"/>
                <a:gd name="T82" fmla="*/ 2147483647 w 139"/>
                <a:gd name="T83" fmla="*/ 2147483647 h 346"/>
                <a:gd name="T84" fmla="*/ 2147483647 w 139"/>
                <a:gd name="T85" fmla="*/ 2147483647 h 346"/>
                <a:gd name="T86" fmla="*/ 2147483647 w 139"/>
                <a:gd name="T87" fmla="*/ 2147483647 h 346"/>
                <a:gd name="T88" fmla="*/ 2147483647 w 139"/>
                <a:gd name="T89" fmla="*/ 2147483647 h 346"/>
                <a:gd name="T90" fmla="*/ 2147483647 w 139"/>
                <a:gd name="T91" fmla="*/ 2147483647 h 346"/>
                <a:gd name="T92" fmla="*/ 2147483647 w 139"/>
                <a:gd name="T93" fmla="*/ 2147483647 h 346"/>
                <a:gd name="T94" fmla="*/ 2147483647 w 139"/>
                <a:gd name="T95" fmla="*/ 2147483647 h 346"/>
                <a:gd name="T96" fmla="*/ 2147483647 w 139"/>
                <a:gd name="T97" fmla="*/ 2147483647 h 346"/>
                <a:gd name="T98" fmla="*/ 2147483647 w 139"/>
                <a:gd name="T99" fmla="*/ 2147483647 h 346"/>
                <a:gd name="T100" fmla="*/ 2147483647 w 139"/>
                <a:gd name="T101" fmla="*/ 2147483647 h 346"/>
                <a:gd name="T102" fmla="*/ 2147483647 w 139"/>
                <a:gd name="T103" fmla="*/ 2147483647 h 346"/>
                <a:gd name="T104" fmla="*/ 2147483647 w 139"/>
                <a:gd name="T105" fmla="*/ 2147483647 h 346"/>
                <a:gd name="T106" fmla="*/ 2147483647 w 139"/>
                <a:gd name="T107" fmla="*/ 2147483647 h 346"/>
                <a:gd name="T108" fmla="*/ 2147483647 w 139"/>
                <a:gd name="T109" fmla="*/ 2147483647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9" h="346">
                  <a:moveTo>
                    <a:pt x="115" y="96"/>
                  </a:moveTo>
                  <a:lnTo>
                    <a:pt x="115" y="96"/>
                  </a:lnTo>
                  <a:lnTo>
                    <a:pt x="110" y="96"/>
                  </a:lnTo>
                  <a:lnTo>
                    <a:pt x="106" y="91"/>
                  </a:lnTo>
                  <a:lnTo>
                    <a:pt x="101" y="91"/>
                  </a:lnTo>
                  <a:lnTo>
                    <a:pt x="96" y="87"/>
                  </a:lnTo>
                  <a:lnTo>
                    <a:pt x="91" y="82"/>
                  </a:lnTo>
                  <a:lnTo>
                    <a:pt x="91" y="77"/>
                  </a:lnTo>
                  <a:lnTo>
                    <a:pt x="91" y="72"/>
                  </a:lnTo>
                  <a:lnTo>
                    <a:pt x="96" y="72"/>
                  </a:lnTo>
                  <a:lnTo>
                    <a:pt x="96" y="67"/>
                  </a:lnTo>
                  <a:lnTo>
                    <a:pt x="101" y="63"/>
                  </a:lnTo>
                  <a:lnTo>
                    <a:pt x="106" y="58"/>
                  </a:lnTo>
                  <a:lnTo>
                    <a:pt x="106" y="53"/>
                  </a:lnTo>
                  <a:lnTo>
                    <a:pt x="106" y="48"/>
                  </a:lnTo>
                  <a:lnTo>
                    <a:pt x="106" y="43"/>
                  </a:lnTo>
                  <a:lnTo>
                    <a:pt x="106" y="34"/>
                  </a:lnTo>
                  <a:lnTo>
                    <a:pt x="106" y="29"/>
                  </a:lnTo>
                  <a:lnTo>
                    <a:pt x="101" y="24"/>
                  </a:lnTo>
                  <a:lnTo>
                    <a:pt x="101" y="19"/>
                  </a:lnTo>
                  <a:lnTo>
                    <a:pt x="96" y="15"/>
                  </a:lnTo>
                  <a:lnTo>
                    <a:pt x="91" y="10"/>
                  </a:lnTo>
                  <a:lnTo>
                    <a:pt x="86" y="5"/>
                  </a:lnTo>
                  <a:lnTo>
                    <a:pt x="82" y="5"/>
                  </a:lnTo>
                  <a:lnTo>
                    <a:pt x="77" y="0"/>
                  </a:lnTo>
                  <a:lnTo>
                    <a:pt x="72" y="0"/>
                  </a:lnTo>
                  <a:lnTo>
                    <a:pt x="62" y="0"/>
                  </a:lnTo>
                  <a:lnTo>
                    <a:pt x="58" y="5"/>
                  </a:lnTo>
                  <a:lnTo>
                    <a:pt x="53" y="5"/>
                  </a:lnTo>
                  <a:lnTo>
                    <a:pt x="48" y="10"/>
                  </a:lnTo>
                  <a:lnTo>
                    <a:pt x="43" y="15"/>
                  </a:lnTo>
                  <a:lnTo>
                    <a:pt x="38" y="19"/>
                  </a:lnTo>
                  <a:lnTo>
                    <a:pt x="38" y="24"/>
                  </a:lnTo>
                  <a:lnTo>
                    <a:pt x="34" y="29"/>
                  </a:lnTo>
                  <a:lnTo>
                    <a:pt x="34" y="34"/>
                  </a:lnTo>
                  <a:lnTo>
                    <a:pt x="34" y="43"/>
                  </a:lnTo>
                  <a:lnTo>
                    <a:pt x="34" y="48"/>
                  </a:lnTo>
                  <a:lnTo>
                    <a:pt x="34" y="53"/>
                  </a:lnTo>
                  <a:lnTo>
                    <a:pt x="38" y="58"/>
                  </a:lnTo>
                  <a:lnTo>
                    <a:pt x="38" y="63"/>
                  </a:lnTo>
                  <a:lnTo>
                    <a:pt x="43" y="67"/>
                  </a:lnTo>
                  <a:lnTo>
                    <a:pt x="48" y="72"/>
                  </a:lnTo>
                  <a:lnTo>
                    <a:pt x="48" y="77"/>
                  </a:lnTo>
                  <a:lnTo>
                    <a:pt x="48" y="82"/>
                  </a:lnTo>
                  <a:lnTo>
                    <a:pt x="48" y="87"/>
                  </a:lnTo>
                  <a:lnTo>
                    <a:pt x="43" y="91"/>
                  </a:lnTo>
                  <a:lnTo>
                    <a:pt x="38" y="91"/>
                  </a:lnTo>
                  <a:lnTo>
                    <a:pt x="34" y="96"/>
                  </a:lnTo>
                  <a:lnTo>
                    <a:pt x="29" y="96"/>
                  </a:lnTo>
                  <a:lnTo>
                    <a:pt x="19" y="101"/>
                  </a:lnTo>
                  <a:lnTo>
                    <a:pt x="14" y="106"/>
                  </a:lnTo>
                  <a:lnTo>
                    <a:pt x="10" y="106"/>
                  </a:lnTo>
                  <a:lnTo>
                    <a:pt x="5" y="111"/>
                  </a:lnTo>
                  <a:lnTo>
                    <a:pt x="5" y="115"/>
                  </a:lnTo>
                  <a:lnTo>
                    <a:pt x="0" y="120"/>
                  </a:lnTo>
                  <a:lnTo>
                    <a:pt x="0" y="125"/>
                  </a:lnTo>
                  <a:lnTo>
                    <a:pt x="0" y="130"/>
                  </a:lnTo>
                  <a:lnTo>
                    <a:pt x="0" y="192"/>
                  </a:lnTo>
                  <a:lnTo>
                    <a:pt x="0" y="202"/>
                  </a:lnTo>
                  <a:lnTo>
                    <a:pt x="5" y="207"/>
                  </a:lnTo>
                  <a:lnTo>
                    <a:pt x="10" y="211"/>
                  </a:lnTo>
                  <a:lnTo>
                    <a:pt x="10" y="221"/>
                  </a:lnTo>
                  <a:lnTo>
                    <a:pt x="14" y="221"/>
                  </a:lnTo>
                  <a:lnTo>
                    <a:pt x="19" y="226"/>
                  </a:lnTo>
                  <a:lnTo>
                    <a:pt x="24" y="231"/>
                  </a:lnTo>
                  <a:lnTo>
                    <a:pt x="29" y="231"/>
                  </a:lnTo>
                  <a:lnTo>
                    <a:pt x="29" y="235"/>
                  </a:lnTo>
                  <a:lnTo>
                    <a:pt x="29" y="144"/>
                  </a:lnTo>
                  <a:lnTo>
                    <a:pt x="29" y="245"/>
                  </a:lnTo>
                  <a:lnTo>
                    <a:pt x="29" y="322"/>
                  </a:lnTo>
                  <a:lnTo>
                    <a:pt x="29" y="327"/>
                  </a:lnTo>
                  <a:lnTo>
                    <a:pt x="29" y="331"/>
                  </a:lnTo>
                  <a:lnTo>
                    <a:pt x="34" y="336"/>
                  </a:lnTo>
                  <a:lnTo>
                    <a:pt x="34" y="341"/>
                  </a:lnTo>
                  <a:lnTo>
                    <a:pt x="38" y="341"/>
                  </a:lnTo>
                  <a:lnTo>
                    <a:pt x="38" y="346"/>
                  </a:lnTo>
                  <a:lnTo>
                    <a:pt x="43" y="346"/>
                  </a:lnTo>
                  <a:lnTo>
                    <a:pt x="48" y="346"/>
                  </a:lnTo>
                  <a:lnTo>
                    <a:pt x="53" y="346"/>
                  </a:lnTo>
                  <a:lnTo>
                    <a:pt x="58" y="346"/>
                  </a:lnTo>
                  <a:lnTo>
                    <a:pt x="62" y="341"/>
                  </a:lnTo>
                  <a:lnTo>
                    <a:pt x="67" y="336"/>
                  </a:lnTo>
                  <a:lnTo>
                    <a:pt x="67" y="331"/>
                  </a:lnTo>
                  <a:lnTo>
                    <a:pt x="67" y="327"/>
                  </a:lnTo>
                  <a:lnTo>
                    <a:pt x="72" y="322"/>
                  </a:lnTo>
                  <a:lnTo>
                    <a:pt x="72" y="192"/>
                  </a:lnTo>
                  <a:lnTo>
                    <a:pt x="72" y="322"/>
                  </a:lnTo>
                  <a:lnTo>
                    <a:pt x="72" y="327"/>
                  </a:lnTo>
                  <a:lnTo>
                    <a:pt x="72" y="331"/>
                  </a:lnTo>
                  <a:lnTo>
                    <a:pt x="72" y="336"/>
                  </a:lnTo>
                  <a:lnTo>
                    <a:pt x="77" y="336"/>
                  </a:lnTo>
                  <a:lnTo>
                    <a:pt x="77" y="341"/>
                  </a:lnTo>
                  <a:lnTo>
                    <a:pt x="82" y="346"/>
                  </a:lnTo>
                  <a:lnTo>
                    <a:pt x="86" y="346"/>
                  </a:lnTo>
                  <a:lnTo>
                    <a:pt x="91" y="346"/>
                  </a:lnTo>
                  <a:lnTo>
                    <a:pt x="96" y="346"/>
                  </a:lnTo>
                  <a:lnTo>
                    <a:pt x="101" y="346"/>
                  </a:lnTo>
                  <a:lnTo>
                    <a:pt x="101" y="341"/>
                  </a:lnTo>
                  <a:lnTo>
                    <a:pt x="106" y="341"/>
                  </a:lnTo>
                  <a:lnTo>
                    <a:pt x="106" y="336"/>
                  </a:lnTo>
                  <a:lnTo>
                    <a:pt x="110" y="336"/>
                  </a:lnTo>
                  <a:lnTo>
                    <a:pt x="110" y="331"/>
                  </a:lnTo>
                  <a:lnTo>
                    <a:pt x="110" y="327"/>
                  </a:lnTo>
                  <a:lnTo>
                    <a:pt x="110" y="322"/>
                  </a:lnTo>
                  <a:lnTo>
                    <a:pt x="110" y="245"/>
                  </a:lnTo>
                  <a:lnTo>
                    <a:pt x="110" y="144"/>
                  </a:lnTo>
                  <a:lnTo>
                    <a:pt x="110" y="235"/>
                  </a:lnTo>
                  <a:lnTo>
                    <a:pt x="115" y="231"/>
                  </a:lnTo>
                  <a:lnTo>
                    <a:pt x="120" y="231"/>
                  </a:lnTo>
                  <a:lnTo>
                    <a:pt x="120" y="226"/>
                  </a:lnTo>
                  <a:lnTo>
                    <a:pt x="125" y="221"/>
                  </a:lnTo>
                  <a:lnTo>
                    <a:pt x="130" y="216"/>
                  </a:lnTo>
                  <a:lnTo>
                    <a:pt x="134" y="211"/>
                  </a:lnTo>
                  <a:lnTo>
                    <a:pt x="139" y="207"/>
                  </a:lnTo>
                  <a:lnTo>
                    <a:pt x="139" y="202"/>
                  </a:lnTo>
                  <a:lnTo>
                    <a:pt x="139" y="192"/>
                  </a:lnTo>
                  <a:lnTo>
                    <a:pt x="139" y="130"/>
                  </a:lnTo>
                  <a:lnTo>
                    <a:pt x="139" y="125"/>
                  </a:lnTo>
                  <a:lnTo>
                    <a:pt x="139" y="120"/>
                  </a:lnTo>
                  <a:lnTo>
                    <a:pt x="139" y="115"/>
                  </a:lnTo>
                  <a:lnTo>
                    <a:pt x="139" y="111"/>
                  </a:lnTo>
                  <a:lnTo>
                    <a:pt x="134" y="106"/>
                  </a:lnTo>
                  <a:lnTo>
                    <a:pt x="130" y="106"/>
                  </a:lnTo>
                  <a:lnTo>
                    <a:pt x="125" y="101"/>
                  </a:lnTo>
                  <a:lnTo>
                    <a:pt x="115" y="96"/>
                  </a:lnTo>
                </a:path>
              </a:pathLst>
            </a:custGeom>
            <a:solidFill>
              <a:schemeClr val="accent2"/>
            </a:solid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nvGrpSpPr>
            <p:cNvPr id="5201" name="Group 189"/>
            <p:cNvGrpSpPr>
              <a:grpSpLocks noChangeAspect="1"/>
            </p:cNvGrpSpPr>
            <p:nvPr/>
          </p:nvGrpSpPr>
          <p:grpSpPr bwMode="auto">
            <a:xfrm>
              <a:off x="1369046" y="3605565"/>
              <a:ext cx="120253" cy="332185"/>
              <a:chOff x="2064" y="960"/>
              <a:chExt cx="140" cy="346"/>
            </a:xfrm>
            <a:solidFill>
              <a:schemeClr val="accent2"/>
            </a:solidFill>
          </p:grpSpPr>
          <p:sp>
            <p:nvSpPr>
              <p:cNvPr id="5250" name="Freeform 19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51" name="Freeform 19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02" name="Group 192"/>
            <p:cNvGrpSpPr>
              <a:grpSpLocks noChangeAspect="1"/>
            </p:cNvGrpSpPr>
            <p:nvPr/>
          </p:nvGrpSpPr>
          <p:grpSpPr bwMode="auto">
            <a:xfrm>
              <a:off x="1940546" y="3774633"/>
              <a:ext cx="120253" cy="333375"/>
              <a:chOff x="2064" y="960"/>
              <a:chExt cx="140" cy="346"/>
            </a:xfrm>
            <a:solidFill>
              <a:schemeClr val="accent2"/>
            </a:solidFill>
          </p:grpSpPr>
          <p:sp>
            <p:nvSpPr>
              <p:cNvPr id="5248" name="Freeform 19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49" name="Freeform 19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03" name="Group 195"/>
            <p:cNvGrpSpPr>
              <a:grpSpLocks noChangeAspect="1"/>
            </p:cNvGrpSpPr>
            <p:nvPr/>
          </p:nvGrpSpPr>
          <p:grpSpPr bwMode="auto">
            <a:xfrm>
              <a:off x="1473854" y="4383053"/>
              <a:ext cx="119063" cy="334565"/>
              <a:chOff x="2064" y="960"/>
              <a:chExt cx="140" cy="346"/>
            </a:xfrm>
            <a:solidFill>
              <a:schemeClr val="tx2"/>
            </a:solidFill>
          </p:grpSpPr>
          <p:sp>
            <p:nvSpPr>
              <p:cNvPr id="5246" name="Freeform 19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47" name="Freeform 19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04" name="Group 198"/>
            <p:cNvGrpSpPr>
              <a:grpSpLocks noChangeAspect="1"/>
            </p:cNvGrpSpPr>
            <p:nvPr/>
          </p:nvGrpSpPr>
          <p:grpSpPr bwMode="auto">
            <a:xfrm>
              <a:off x="3161923" y="3988948"/>
              <a:ext cx="120253" cy="332185"/>
              <a:chOff x="2064" y="960"/>
              <a:chExt cx="140" cy="346"/>
            </a:xfrm>
            <a:solidFill>
              <a:schemeClr val="accent2"/>
            </a:solidFill>
          </p:grpSpPr>
          <p:sp>
            <p:nvSpPr>
              <p:cNvPr id="5244" name="Freeform 19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45" name="Freeform 20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05" name="Group 201"/>
            <p:cNvGrpSpPr>
              <a:grpSpLocks noChangeAspect="1"/>
            </p:cNvGrpSpPr>
            <p:nvPr/>
          </p:nvGrpSpPr>
          <p:grpSpPr bwMode="auto">
            <a:xfrm>
              <a:off x="1975070" y="4121106"/>
              <a:ext cx="120254" cy="333375"/>
              <a:chOff x="2064" y="960"/>
              <a:chExt cx="140" cy="346"/>
            </a:xfrm>
            <a:solidFill>
              <a:schemeClr val="accent2"/>
            </a:solidFill>
          </p:grpSpPr>
          <p:sp>
            <p:nvSpPr>
              <p:cNvPr id="5242" name="Freeform 20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43" name="Freeform 20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06" name="Group 204"/>
            <p:cNvGrpSpPr>
              <a:grpSpLocks noChangeAspect="1"/>
            </p:cNvGrpSpPr>
            <p:nvPr/>
          </p:nvGrpSpPr>
          <p:grpSpPr bwMode="auto">
            <a:xfrm>
              <a:off x="2248914" y="4475910"/>
              <a:ext cx="120254" cy="332184"/>
              <a:chOff x="2064" y="960"/>
              <a:chExt cx="140" cy="346"/>
            </a:xfrm>
            <a:solidFill>
              <a:schemeClr val="accent2"/>
            </a:solidFill>
          </p:grpSpPr>
          <p:sp>
            <p:nvSpPr>
              <p:cNvPr id="5240" name="Freeform 20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41" name="Freeform 206"/>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07" name="Group 207"/>
            <p:cNvGrpSpPr>
              <a:grpSpLocks noChangeAspect="1"/>
            </p:cNvGrpSpPr>
            <p:nvPr/>
          </p:nvGrpSpPr>
          <p:grpSpPr bwMode="auto">
            <a:xfrm>
              <a:off x="3710085" y="4088241"/>
              <a:ext cx="119063" cy="333375"/>
              <a:chOff x="2064" y="960"/>
              <a:chExt cx="140" cy="346"/>
            </a:xfrm>
            <a:solidFill>
              <a:schemeClr val="accent2"/>
            </a:solidFill>
          </p:grpSpPr>
          <p:sp>
            <p:nvSpPr>
              <p:cNvPr id="5238" name="Freeform 20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39" name="Freeform 209"/>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08" name="Group 210"/>
            <p:cNvGrpSpPr>
              <a:grpSpLocks noChangeAspect="1"/>
            </p:cNvGrpSpPr>
            <p:nvPr/>
          </p:nvGrpSpPr>
          <p:grpSpPr bwMode="auto">
            <a:xfrm>
              <a:off x="1057777" y="3673119"/>
              <a:ext cx="253434" cy="449316"/>
              <a:chOff x="1971" y="1044"/>
              <a:chExt cx="298" cy="468"/>
            </a:xfrm>
            <a:solidFill>
              <a:schemeClr val="accent2"/>
            </a:solidFill>
          </p:grpSpPr>
          <p:sp>
            <p:nvSpPr>
              <p:cNvPr id="5236" name="Freeform 211"/>
              <p:cNvSpPr>
                <a:spLocks noChangeAspect="1"/>
              </p:cNvSpPr>
              <p:nvPr/>
            </p:nvSpPr>
            <p:spPr bwMode="auto">
              <a:xfrm>
                <a:off x="1971" y="1044"/>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37" name="Freeform 212"/>
              <p:cNvSpPr>
                <a:spLocks noChangeAspect="1"/>
              </p:cNvSpPr>
              <p:nvPr/>
            </p:nvSpPr>
            <p:spPr bwMode="auto">
              <a:xfrm>
                <a:off x="2129" y="1166"/>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09" name="Group 213"/>
            <p:cNvGrpSpPr>
              <a:grpSpLocks noChangeAspect="1"/>
            </p:cNvGrpSpPr>
            <p:nvPr/>
          </p:nvGrpSpPr>
          <p:grpSpPr bwMode="auto">
            <a:xfrm>
              <a:off x="670868" y="4122297"/>
              <a:ext cx="120254" cy="332184"/>
              <a:chOff x="2064" y="960"/>
              <a:chExt cx="140" cy="346"/>
            </a:xfrm>
            <a:solidFill>
              <a:schemeClr val="accent2"/>
            </a:solidFill>
          </p:grpSpPr>
          <p:sp>
            <p:nvSpPr>
              <p:cNvPr id="5234" name="Freeform 21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35" name="Freeform 21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10" name="Group 216"/>
            <p:cNvGrpSpPr>
              <a:grpSpLocks noChangeAspect="1"/>
            </p:cNvGrpSpPr>
            <p:nvPr/>
          </p:nvGrpSpPr>
          <p:grpSpPr bwMode="auto">
            <a:xfrm>
              <a:off x="2756814" y="3706088"/>
              <a:ext cx="306463" cy="908595"/>
              <a:chOff x="1840" y="271"/>
              <a:chExt cx="364" cy="943"/>
            </a:xfrm>
            <a:solidFill>
              <a:schemeClr val="accent2"/>
            </a:solidFill>
          </p:grpSpPr>
          <p:sp>
            <p:nvSpPr>
              <p:cNvPr id="5232" name="Freeform 217"/>
              <p:cNvSpPr>
                <a:spLocks noChangeAspect="1"/>
              </p:cNvSpPr>
              <p:nvPr/>
            </p:nvSpPr>
            <p:spPr bwMode="auto">
              <a:xfrm>
                <a:off x="2064" y="868"/>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33" name="Freeform 218"/>
              <p:cNvSpPr>
                <a:spLocks noChangeAspect="1"/>
              </p:cNvSpPr>
              <p:nvPr/>
            </p:nvSpPr>
            <p:spPr bwMode="auto">
              <a:xfrm>
                <a:off x="1840" y="271"/>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11" name="Group 219"/>
            <p:cNvGrpSpPr>
              <a:grpSpLocks noChangeAspect="1"/>
            </p:cNvGrpSpPr>
            <p:nvPr/>
          </p:nvGrpSpPr>
          <p:grpSpPr bwMode="auto">
            <a:xfrm>
              <a:off x="2978770" y="3812734"/>
              <a:ext cx="120253" cy="332185"/>
              <a:chOff x="2064" y="960"/>
              <a:chExt cx="140" cy="346"/>
            </a:xfrm>
            <a:solidFill>
              <a:schemeClr val="accent2"/>
            </a:solidFill>
          </p:grpSpPr>
          <p:sp>
            <p:nvSpPr>
              <p:cNvPr id="5230" name="Freeform 220"/>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31" name="Freeform 22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sp>
        <p:nvSpPr>
          <p:cNvPr id="5124" name="Text Box 4"/>
          <p:cNvSpPr txBox="1">
            <a:spLocks noChangeArrowheads="1"/>
          </p:cNvSpPr>
          <p:nvPr/>
        </p:nvSpPr>
        <p:spPr bwMode="auto">
          <a:xfrm>
            <a:off x="805878" y="3913446"/>
            <a:ext cx="3200400" cy="498214"/>
          </a:xfrm>
          <a:prstGeom prst="rect">
            <a:avLst/>
          </a:prstGeom>
          <a:solidFill>
            <a:schemeClr val="accent1"/>
          </a:solidFill>
          <a:ln>
            <a:noFill/>
          </a:ln>
          <a:effectLst/>
          <a:extLst/>
        </p:spPr>
        <p:txBody>
          <a:bodyPr wrap="square" lIns="65484" tIns="33338" rIns="65484" bIns="33338" anchor="ctr">
            <a:spAutoFit/>
          </a:bodyPr>
          <a:lstStyle>
            <a:lvl1pPr eaLnBrk="0" hangingPunct="0">
              <a:spcBef>
                <a:spcPct val="20000"/>
              </a:spcBef>
              <a:buClr>
                <a:schemeClr val="tx2"/>
              </a:buClr>
              <a:buChar char="•"/>
              <a:defRPr>
                <a:solidFill>
                  <a:schemeClr val="tx1"/>
                </a:solidFill>
                <a:latin typeface="Arial" charset="0"/>
                <a:ea typeface="ＭＳ Ｐゴシック" pitchFamily="34" charset="-128"/>
              </a:defRPr>
            </a:lvl1pPr>
            <a:lvl2pPr marL="742950" indent="-285750" eaLnBrk="0" hangingPunct="0">
              <a:spcBef>
                <a:spcPct val="20000"/>
              </a:spcBef>
              <a:buClr>
                <a:schemeClr val="tx2"/>
              </a:buClr>
              <a:buFont typeface="Times" pitchFamily="18" charset="0"/>
              <a:buChar char="•"/>
              <a:defRPr sz="1600">
                <a:solidFill>
                  <a:schemeClr val="tx1"/>
                </a:solidFill>
                <a:latin typeface="Arial" charset="0"/>
                <a:ea typeface="ＭＳ Ｐゴシック" pitchFamily="34" charset="-128"/>
              </a:defRPr>
            </a:lvl2pPr>
            <a:lvl3pPr marL="1143000" indent="-228600" eaLnBrk="0" hangingPunct="0">
              <a:spcBef>
                <a:spcPct val="20000"/>
              </a:spcBef>
              <a:buClr>
                <a:schemeClr val="tx2"/>
              </a:buClr>
              <a:buChar char="•"/>
              <a:defRPr sz="14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gn="ctr" defTabSz="685800" eaLnBrk="1" fontAlgn="base" hangingPunct="1">
              <a:spcBef>
                <a:spcPct val="0"/>
              </a:spcBef>
              <a:spcAft>
                <a:spcPct val="0"/>
              </a:spcAft>
              <a:buClrTx/>
              <a:buFontTx/>
              <a:buNone/>
            </a:pPr>
            <a:r>
              <a:rPr lang="en-US" altLang="en-US" sz="1400" b="1" dirty="0">
                <a:solidFill>
                  <a:srgbClr val="FFFFFF"/>
                </a:solidFill>
              </a:rPr>
              <a:t>Non-Responders and Patients Experiencing Severe Toxicity</a:t>
            </a:r>
          </a:p>
        </p:txBody>
      </p:sp>
      <p:sp>
        <p:nvSpPr>
          <p:cNvPr id="5213" name="Text Box 225"/>
          <p:cNvSpPr txBox="1">
            <a:spLocks noChangeArrowheads="1"/>
          </p:cNvSpPr>
          <p:nvPr/>
        </p:nvSpPr>
        <p:spPr bwMode="auto">
          <a:xfrm>
            <a:off x="5125853" y="3913446"/>
            <a:ext cx="3200400" cy="498214"/>
          </a:xfrm>
          <a:prstGeom prst="rect">
            <a:avLst/>
          </a:prstGeom>
          <a:solidFill>
            <a:schemeClr val="accent1"/>
          </a:solidFill>
          <a:ln>
            <a:noFill/>
          </a:ln>
          <a:effectLst/>
          <a:extLst/>
        </p:spPr>
        <p:txBody>
          <a:bodyPr wrap="square" lIns="65484" tIns="33338" rIns="65484" bIns="33338" anchor="ctr">
            <a:spAutoFit/>
          </a:bodyPr>
          <a:lstStyle>
            <a:lvl1pPr eaLnBrk="0" hangingPunct="0">
              <a:spcBef>
                <a:spcPct val="20000"/>
              </a:spcBef>
              <a:buClr>
                <a:schemeClr val="tx2"/>
              </a:buClr>
              <a:buChar char="•"/>
              <a:defRPr>
                <a:solidFill>
                  <a:schemeClr val="tx1"/>
                </a:solidFill>
                <a:latin typeface="Arial" charset="0"/>
                <a:ea typeface="ＭＳ Ｐゴシック" pitchFamily="34" charset="-128"/>
              </a:defRPr>
            </a:lvl1pPr>
            <a:lvl2pPr marL="742950" indent="-285750" eaLnBrk="0" hangingPunct="0">
              <a:spcBef>
                <a:spcPct val="20000"/>
              </a:spcBef>
              <a:buClr>
                <a:schemeClr val="tx2"/>
              </a:buClr>
              <a:buFont typeface="Times" pitchFamily="18" charset="0"/>
              <a:buChar char="•"/>
              <a:defRPr sz="1600">
                <a:solidFill>
                  <a:schemeClr val="tx1"/>
                </a:solidFill>
                <a:latin typeface="Arial" charset="0"/>
                <a:ea typeface="ＭＳ Ｐゴシック" pitchFamily="34" charset="-128"/>
              </a:defRPr>
            </a:lvl2pPr>
            <a:lvl3pPr marL="1143000" indent="-228600" eaLnBrk="0" hangingPunct="0">
              <a:spcBef>
                <a:spcPct val="20000"/>
              </a:spcBef>
              <a:buClr>
                <a:schemeClr val="tx2"/>
              </a:buClr>
              <a:buChar char="•"/>
              <a:defRPr sz="14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gn="ctr" defTabSz="685800" eaLnBrk="1" fontAlgn="base" hangingPunct="1">
              <a:spcBef>
                <a:spcPct val="0"/>
              </a:spcBef>
              <a:spcAft>
                <a:spcPct val="0"/>
              </a:spcAft>
              <a:buClrTx/>
              <a:buFontTx/>
              <a:buNone/>
            </a:pPr>
            <a:r>
              <a:rPr lang="en-US" altLang="en-US" sz="1400" b="1" dirty="0">
                <a:solidFill>
                  <a:srgbClr val="FFFFFF"/>
                </a:solidFill>
              </a:rPr>
              <a:t>Responders and Patients not Experiencing Severe Toxicity </a:t>
            </a:r>
          </a:p>
        </p:txBody>
      </p:sp>
      <p:grpSp>
        <p:nvGrpSpPr>
          <p:cNvPr id="5" name="Group 4"/>
          <p:cNvGrpSpPr/>
          <p:nvPr/>
        </p:nvGrpSpPr>
        <p:grpSpPr>
          <a:xfrm>
            <a:off x="6207574" y="4807421"/>
            <a:ext cx="1277428" cy="766760"/>
            <a:chOff x="6316762" y="3605566"/>
            <a:chExt cx="1277428" cy="575070"/>
          </a:xfrm>
        </p:grpSpPr>
        <p:grpSp>
          <p:nvGrpSpPr>
            <p:cNvPr id="5214" name="Group 226"/>
            <p:cNvGrpSpPr>
              <a:grpSpLocks noChangeAspect="1"/>
            </p:cNvGrpSpPr>
            <p:nvPr/>
          </p:nvGrpSpPr>
          <p:grpSpPr bwMode="auto">
            <a:xfrm>
              <a:off x="7318792" y="3605566"/>
              <a:ext cx="119063" cy="332184"/>
              <a:chOff x="2064" y="960"/>
              <a:chExt cx="140" cy="346"/>
            </a:xfrm>
            <a:solidFill>
              <a:schemeClr val="accent1"/>
            </a:solidFill>
          </p:grpSpPr>
          <p:sp>
            <p:nvSpPr>
              <p:cNvPr id="5226" name="Freeform 22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27" name="Freeform 2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70" name="Group 120"/>
            <p:cNvGrpSpPr>
              <a:grpSpLocks noChangeAspect="1"/>
            </p:cNvGrpSpPr>
            <p:nvPr/>
          </p:nvGrpSpPr>
          <p:grpSpPr bwMode="auto">
            <a:xfrm>
              <a:off x="7213668" y="3819876"/>
              <a:ext cx="120254" cy="332184"/>
              <a:chOff x="2064" y="960"/>
              <a:chExt cx="140" cy="346"/>
            </a:xfrm>
            <a:solidFill>
              <a:srgbClr val="EFB31D"/>
            </a:solidFill>
          </p:grpSpPr>
          <p:sp>
            <p:nvSpPr>
              <p:cNvPr id="5288" name="Freeform 12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89" name="Freeform 12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71" name="Group 123"/>
            <p:cNvGrpSpPr>
              <a:grpSpLocks noChangeAspect="1"/>
            </p:cNvGrpSpPr>
            <p:nvPr/>
          </p:nvGrpSpPr>
          <p:grpSpPr bwMode="auto">
            <a:xfrm>
              <a:off x="7021773" y="3771657"/>
              <a:ext cx="119063" cy="333375"/>
              <a:chOff x="2064" y="960"/>
              <a:chExt cx="140" cy="346"/>
            </a:xfrm>
            <a:solidFill>
              <a:srgbClr val="EFB31D"/>
            </a:solidFill>
          </p:grpSpPr>
          <p:sp>
            <p:nvSpPr>
              <p:cNvPr id="5286" name="Freeform 12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87" name="Freeform 12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172" name="Group 126"/>
            <p:cNvGrpSpPr>
              <a:grpSpLocks noChangeAspect="1"/>
            </p:cNvGrpSpPr>
            <p:nvPr/>
          </p:nvGrpSpPr>
          <p:grpSpPr bwMode="auto">
            <a:xfrm>
              <a:off x="6670146" y="3610323"/>
              <a:ext cx="120254" cy="333375"/>
              <a:chOff x="2064" y="960"/>
              <a:chExt cx="140" cy="346"/>
            </a:xfrm>
            <a:solidFill>
              <a:srgbClr val="EFB31D"/>
            </a:solidFill>
          </p:grpSpPr>
          <p:sp>
            <p:nvSpPr>
              <p:cNvPr id="5284" name="Freeform 12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85" name="Freeform 12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12" name="Group 222"/>
            <p:cNvGrpSpPr>
              <a:grpSpLocks noChangeAspect="1"/>
            </p:cNvGrpSpPr>
            <p:nvPr/>
          </p:nvGrpSpPr>
          <p:grpSpPr bwMode="auto">
            <a:xfrm>
              <a:off x="6500080" y="3687381"/>
              <a:ext cx="120253" cy="332185"/>
              <a:chOff x="2064" y="960"/>
              <a:chExt cx="140" cy="346"/>
            </a:xfrm>
            <a:solidFill>
              <a:schemeClr val="accent1"/>
            </a:solidFill>
          </p:grpSpPr>
          <p:sp>
            <p:nvSpPr>
              <p:cNvPr id="5228" name="Freeform 223"/>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29" name="Freeform 22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16" name="Group 230"/>
            <p:cNvGrpSpPr>
              <a:grpSpLocks noChangeAspect="1"/>
            </p:cNvGrpSpPr>
            <p:nvPr/>
          </p:nvGrpSpPr>
          <p:grpSpPr bwMode="auto">
            <a:xfrm>
              <a:off x="6316762" y="3848452"/>
              <a:ext cx="119063" cy="332184"/>
              <a:chOff x="2064" y="960"/>
              <a:chExt cx="140" cy="346"/>
            </a:xfrm>
            <a:solidFill>
              <a:srgbClr val="EFB31D"/>
            </a:solidFill>
          </p:grpSpPr>
          <p:sp>
            <p:nvSpPr>
              <p:cNvPr id="5224" name="Freeform 231"/>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25" name="Freeform 232"/>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17" name="Group 233"/>
            <p:cNvGrpSpPr>
              <a:grpSpLocks noChangeAspect="1"/>
            </p:cNvGrpSpPr>
            <p:nvPr/>
          </p:nvGrpSpPr>
          <p:grpSpPr bwMode="auto">
            <a:xfrm>
              <a:off x="7473937" y="3819875"/>
              <a:ext cx="120253" cy="332185"/>
              <a:chOff x="2064" y="960"/>
              <a:chExt cx="140" cy="346"/>
            </a:xfrm>
            <a:solidFill>
              <a:srgbClr val="EFB31D"/>
            </a:solidFill>
          </p:grpSpPr>
          <p:sp>
            <p:nvSpPr>
              <p:cNvPr id="5222" name="Freeform 234"/>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23" name="Freeform 235"/>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nvGrpSpPr>
            <p:cNvPr id="5218" name="Group 236"/>
            <p:cNvGrpSpPr>
              <a:grpSpLocks noChangeAspect="1"/>
            </p:cNvGrpSpPr>
            <p:nvPr/>
          </p:nvGrpSpPr>
          <p:grpSpPr bwMode="auto">
            <a:xfrm>
              <a:off x="6835241" y="3809786"/>
              <a:ext cx="121444" cy="332184"/>
              <a:chOff x="2064" y="960"/>
              <a:chExt cx="140" cy="346"/>
            </a:xfrm>
            <a:solidFill>
              <a:schemeClr val="accent1"/>
            </a:solidFill>
          </p:grpSpPr>
          <p:sp>
            <p:nvSpPr>
              <p:cNvPr id="5220" name="Freeform 237"/>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close/>
                  </a:path>
                </a:pathLst>
              </a:custGeom>
              <a:grpFill/>
              <a:ln w="9525">
                <a:solidFill>
                  <a:schemeClr val="accent2">
                    <a:lumMod val="50000"/>
                  </a:schemeClr>
                </a:solidFill>
                <a:round/>
                <a:headEnd/>
                <a:tailEnd/>
              </a:ln>
              <a:extLst/>
            </p:spPr>
            <p:txBody>
              <a:bodyPr/>
              <a:lstStyle/>
              <a:p>
                <a:pPr defTabSz="685800" fontAlgn="base">
                  <a:spcBef>
                    <a:spcPct val="0"/>
                  </a:spcBef>
                  <a:spcAft>
                    <a:spcPct val="0"/>
                  </a:spcAft>
                </a:pPr>
                <a:endParaRPr lang="en-US" dirty="0">
                  <a:solidFill>
                    <a:srgbClr val="044583"/>
                  </a:solidFill>
                  <a:latin typeface="Times" pitchFamily="18" charset="0"/>
                </a:endParaRPr>
              </a:p>
            </p:txBody>
          </p:sp>
          <p:sp>
            <p:nvSpPr>
              <p:cNvPr id="5221" name="Freeform 238"/>
              <p:cNvSpPr>
                <a:spLocks noChangeAspect="1"/>
              </p:cNvSpPr>
              <p:nvPr/>
            </p:nvSpPr>
            <p:spPr bwMode="auto">
              <a:xfrm>
                <a:off x="2064" y="960"/>
                <a:ext cx="140" cy="346"/>
              </a:xfrm>
              <a:custGeom>
                <a:avLst/>
                <a:gdLst>
                  <a:gd name="T0" fmla="*/ 111 w 140"/>
                  <a:gd name="T1" fmla="*/ 96 h 346"/>
                  <a:gd name="T2" fmla="*/ 96 w 140"/>
                  <a:gd name="T3" fmla="*/ 87 h 346"/>
                  <a:gd name="T4" fmla="*/ 92 w 140"/>
                  <a:gd name="T5" fmla="*/ 82 h 346"/>
                  <a:gd name="T6" fmla="*/ 92 w 140"/>
                  <a:gd name="T7" fmla="*/ 72 h 346"/>
                  <a:gd name="T8" fmla="*/ 101 w 140"/>
                  <a:gd name="T9" fmla="*/ 67 h 346"/>
                  <a:gd name="T10" fmla="*/ 106 w 140"/>
                  <a:gd name="T11" fmla="*/ 58 h 346"/>
                  <a:gd name="T12" fmla="*/ 106 w 140"/>
                  <a:gd name="T13" fmla="*/ 48 h 346"/>
                  <a:gd name="T14" fmla="*/ 106 w 140"/>
                  <a:gd name="T15" fmla="*/ 43 h 346"/>
                  <a:gd name="T16" fmla="*/ 106 w 140"/>
                  <a:gd name="T17" fmla="*/ 24 h 346"/>
                  <a:gd name="T18" fmla="*/ 92 w 140"/>
                  <a:gd name="T19" fmla="*/ 10 h 346"/>
                  <a:gd name="T20" fmla="*/ 77 w 140"/>
                  <a:gd name="T21" fmla="*/ 0 h 346"/>
                  <a:gd name="T22" fmla="*/ 68 w 140"/>
                  <a:gd name="T23" fmla="*/ 0 h 346"/>
                  <a:gd name="T24" fmla="*/ 48 w 140"/>
                  <a:gd name="T25" fmla="*/ 10 h 346"/>
                  <a:gd name="T26" fmla="*/ 39 w 140"/>
                  <a:gd name="T27" fmla="*/ 24 h 346"/>
                  <a:gd name="T28" fmla="*/ 34 w 140"/>
                  <a:gd name="T29" fmla="*/ 43 h 346"/>
                  <a:gd name="T30" fmla="*/ 34 w 140"/>
                  <a:gd name="T31" fmla="*/ 48 h 346"/>
                  <a:gd name="T32" fmla="*/ 39 w 140"/>
                  <a:gd name="T33" fmla="*/ 58 h 346"/>
                  <a:gd name="T34" fmla="*/ 44 w 140"/>
                  <a:gd name="T35" fmla="*/ 67 h 346"/>
                  <a:gd name="T36" fmla="*/ 48 w 140"/>
                  <a:gd name="T37" fmla="*/ 72 h 346"/>
                  <a:gd name="T38" fmla="*/ 48 w 140"/>
                  <a:gd name="T39" fmla="*/ 82 h 346"/>
                  <a:gd name="T40" fmla="*/ 48 w 140"/>
                  <a:gd name="T41" fmla="*/ 87 h 346"/>
                  <a:gd name="T42" fmla="*/ 34 w 140"/>
                  <a:gd name="T43" fmla="*/ 96 h 346"/>
                  <a:gd name="T44" fmla="*/ 20 w 140"/>
                  <a:gd name="T45" fmla="*/ 101 h 346"/>
                  <a:gd name="T46" fmla="*/ 5 w 140"/>
                  <a:gd name="T47" fmla="*/ 111 h 346"/>
                  <a:gd name="T48" fmla="*/ 0 w 140"/>
                  <a:gd name="T49" fmla="*/ 125 h 346"/>
                  <a:gd name="T50" fmla="*/ 0 w 140"/>
                  <a:gd name="T51" fmla="*/ 130 h 346"/>
                  <a:gd name="T52" fmla="*/ 5 w 140"/>
                  <a:gd name="T53" fmla="*/ 202 h 346"/>
                  <a:gd name="T54" fmla="*/ 10 w 140"/>
                  <a:gd name="T55" fmla="*/ 221 h 346"/>
                  <a:gd name="T56" fmla="*/ 24 w 140"/>
                  <a:gd name="T57" fmla="*/ 231 h 346"/>
                  <a:gd name="T58" fmla="*/ 29 w 140"/>
                  <a:gd name="T59" fmla="*/ 235 h 346"/>
                  <a:gd name="T60" fmla="*/ 29 w 140"/>
                  <a:gd name="T61" fmla="*/ 322 h 346"/>
                  <a:gd name="T62" fmla="*/ 29 w 140"/>
                  <a:gd name="T63" fmla="*/ 331 h 346"/>
                  <a:gd name="T64" fmla="*/ 34 w 140"/>
                  <a:gd name="T65" fmla="*/ 341 h 346"/>
                  <a:gd name="T66" fmla="*/ 44 w 140"/>
                  <a:gd name="T67" fmla="*/ 346 h 346"/>
                  <a:gd name="T68" fmla="*/ 48 w 140"/>
                  <a:gd name="T69" fmla="*/ 346 h 346"/>
                  <a:gd name="T70" fmla="*/ 58 w 140"/>
                  <a:gd name="T71" fmla="*/ 346 h 346"/>
                  <a:gd name="T72" fmla="*/ 68 w 140"/>
                  <a:gd name="T73" fmla="*/ 336 h 346"/>
                  <a:gd name="T74" fmla="*/ 72 w 140"/>
                  <a:gd name="T75" fmla="*/ 327 h 346"/>
                  <a:gd name="T76" fmla="*/ 72 w 140"/>
                  <a:gd name="T77" fmla="*/ 192 h 346"/>
                  <a:gd name="T78" fmla="*/ 72 w 140"/>
                  <a:gd name="T79" fmla="*/ 327 h 346"/>
                  <a:gd name="T80" fmla="*/ 77 w 140"/>
                  <a:gd name="T81" fmla="*/ 336 h 346"/>
                  <a:gd name="T82" fmla="*/ 82 w 140"/>
                  <a:gd name="T83" fmla="*/ 346 h 346"/>
                  <a:gd name="T84" fmla="*/ 92 w 140"/>
                  <a:gd name="T85" fmla="*/ 346 h 346"/>
                  <a:gd name="T86" fmla="*/ 96 w 140"/>
                  <a:gd name="T87" fmla="*/ 346 h 346"/>
                  <a:gd name="T88" fmla="*/ 106 w 140"/>
                  <a:gd name="T89" fmla="*/ 341 h 346"/>
                  <a:gd name="T90" fmla="*/ 111 w 140"/>
                  <a:gd name="T91" fmla="*/ 331 h 346"/>
                  <a:gd name="T92" fmla="*/ 111 w 140"/>
                  <a:gd name="T93" fmla="*/ 245 h 346"/>
                  <a:gd name="T94" fmla="*/ 111 w 140"/>
                  <a:gd name="T95" fmla="*/ 235 h 346"/>
                  <a:gd name="T96" fmla="*/ 120 w 140"/>
                  <a:gd name="T97" fmla="*/ 231 h 346"/>
                  <a:gd name="T98" fmla="*/ 130 w 140"/>
                  <a:gd name="T99" fmla="*/ 216 h 346"/>
                  <a:gd name="T100" fmla="*/ 140 w 140"/>
                  <a:gd name="T101" fmla="*/ 202 h 346"/>
                  <a:gd name="T102" fmla="*/ 140 w 140"/>
                  <a:gd name="T103" fmla="*/ 130 h 346"/>
                  <a:gd name="T104" fmla="*/ 140 w 140"/>
                  <a:gd name="T105" fmla="*/ 125 h 346"/>
                  <a:gd name="T106" fmla="*/ 140 w 140"/>
                  <a:gd name="T107" fmla="*/ 111 h 346"/>
                  <a:gd name="T108" fmla="*/ 125 w 140"/>
                  <a:gd name="T109" fmla="*/ 101 h 3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346">
                    <a:moveTo>
                      <a:pt x="116" y="96"/>
                    </a:moveTo>
                    <a:lnTo>
                      <a:pt x="116" y="96"/>
                    </a:lnTo>
                    <a:lnTo>
                      <a:pt x="111" y="96"/>
                    </a:lnTo>
                    <a:lnTo>
                      <a:pt x="106" y="91"/>
                    </a:lnTo>
                    <a:lnTo>
                      <a:pt x="101" y="91"/>
                    </a:lnTo>
                    <a:lnTo>
                      <a:pt x="96" y="87"/>
                    </a:lnTo>
                    <a:lnTo>
                      <a:pt x="92" y="82"/>
                    </a:lnTo>
                    <a:lnTo>
                      <a:pt x="92" y="77"/>
                    </a:lnTo>
                    <a:lnTo>
                      <a:pt x="92" y="72"/>
                    </a:lnTo>
                    <a:lnTo>
                      <a:pt x="96" y="72"/>
                    </a:lnTo>
                    <a:lnTo>
                      <a:pt x="101" y="67"/>
                    </a:lnTo>
                    <a:lnTo>
                      <a:pt x="101" y="63"/>
                    </a:lnTo>
                    <a:lnTo>
                      <a:pt x="106" y="58"/>
                    </a:lnTo>
                    <a:lnTo>
                      <a:pt x="106" y="53"/>
                    </a:lnTo>
                    <a:lnTo>
                      <a:pt x="106" y="48"/>
                    </a:lnTo>
                    <a:lnTo>
                      <a:pt x="106" y="43"/>
                    </a:lnTo>
                    <a:lnTo>
                      <a:pt x="106" y="34"/>
                    </a:lnTo>
                    <a:lnTo>
                      <a:pt x="106" y="29"/>
                    </a:lnTo>
                    <a:lnTo>
                      <a:pt x="106" y="24"/>
                    </a:lnTo>
                    <a:lnTo>
                      <a:pt x="101" y="19"/>
                    </a:lnTo>
                    <a:lnTo>
                      <a:pt x="96" y="15"/>
                    </a:lnTo>
                    <a:lnTo>
                      <a:pt x="92" y="10"/>
                    </a:lnTo>
                    <a:lnTo>
                      <a:pt x="87" y="5"/>
                    </a:lnTo>
                    <a:lnTo>
                      <a:pt x="82" y="5"/>
                    </a:lnTo>
                    <a:lnTo>
                      <a:pt x="77" y="0"/>
                    </a:lnTo>
                    <a:lnTo>
                      <a:pt x="72" y="0"/>
                    </a:lnTo>
                    <a:lnTo>
                      <a:pt x="68" y="0"/>
                    </a:lnTo>
                    <a:lnTo>
                      <a:pt x="58" y="5"/>
                    </a:lnTo>
                    <a:lnTo>
                      <a:pt x="53" y="5"/>
                    </a:lnTo>
                    <a:lnTo>
                      <a:pt x="48" y="10"/>
                    </a:lnTo>
                    <a:lnTo>
                      <a:pt x="44" y="15"/>
                    </a:lnTo>
                    <a:lnTo>
                      <a:pt x="44" y="19"/>
                    </a:lnTo>
                    <a:lnTo>
                      <a:pt x="39" y="24"/>
                    </a:lnTo>
                    <a:lnTo>
                      <a:pt x="39" y="29"/>
                    </a:lnTo>
                    <a:lnTo>
                      <a:pt x="34" y="34"/>
                    </a:lnTo>
                    <a:lnTo>
                      <a:pt x="34" y="43"/>
                    </a:lnTo>
                    <a:lnTo>
                      <a:pt x="34" y="48"/>
                    </a:lnTo>
                    <a:lnTo>
                      <a:pt x="39" y="53"/>
                    </a:lnTo>
                    <a:lnTo>
                      <a:pt x="39" y="58"/>
                    </a:lnTo>
                    <a:lnTo>
                      <a:pt x="39" y="63"/>
                    </a:lnTo>
                    <a:lnTo>
                      <a:pt x="44" y="67"/>
                    </a:lnTo>
                    <a:lnTo>
                      <a:pt x="48" y="72"/>
                    </a:lnTo>
                    <a:lnTo>
                      <a:pt x="48" y="77"/>
                    </a:lnTo>
                    <a:lnTo>
                      <a:pt x="48" y="82"/>
                    </a:lnTo>
                    <a:lnTo>
                      <a:pt x="48" y="87"/>
                    </a:lnTo>
                    <a:lnTo>
                      <a:pt x="44" y="91"/>
                    </a:lnTo>
                    <a:lnTo>
                      <a:pt x="39" y="91"/>
                    </a:lnTo>
                    <a:lnTo>
                      <a:pt x="34" y="96"/>
                    </a:lnTo>
                    <a:lnTo>
                      <a:pt x="29" y="96"/>
                    </a:lnTo>
                    <a:lnTo>
                      <a:pt x="20" y="101"/>
                    </a:lnTo>
                    <a:lnTo>
                      <a:pt x="15" y="106"/>
                    </a:lnTo>
                    <a:lnTo>
                      <a:pt x="10" y="106"/>
                    </a:lnTo>
                    <a:lnTo>
                      <a:pt x="5" y="111"/>
                    </a:lnTo>
                    <a:lnTo>
                      <a:pt x="5" y="115"/>
                    </a:lnTo>
                    <a:lnTo>
                      <a:pt x="0" y="120"/>
                    </a:lnTo>
                    <a:lnTo>
                      <a:pt x="0" y="125"/>
                    </a:lnTo>
                    <a:lnTo>
                      <a:pt x="0" y="130"/>
                    </a:lnTo>
                    <a:lnTo>
                      <a:pt x="0" y="192"/>
                    </a:lnTo>
                    <a:lnTo>
                      <a:pt x="5" y="202"/>
                    </a:lnTo>
                    <a:lnTo>
                      <a:pt x="5" y="207"/>
                    </a:lnTo>
                    <a:lnTo>
                      <a:pt x="10" y="211"/>
                    </a:lnTo>
                    <a:lnTo>
                      <a:pt x="10" y="221"/>
                    </a:lnTo>
                    <a:lnTo>
                      <a:pt x="15" y="221"/>
                    </a:lnTo>
                    <a:lnTo>
                      <a:pt x="20" y="226"/>
                    </a:lnTo>
                    <a:lnTo>
                      <a:pt x="24" y="231"/>
                    </a:lnTo>
                    <a:lnTo>
                      <a:pt x="29" y="231"/>
                    </a:lnTo>
                    <a:lnTo>
                      <a:pt x="29" y="235"/>
                    </a:lnTo>
                    <a:lnTo>
                      <a:pt x="29" y="144"/>
                    </a:lnTo>
                    <a:lnTo>
                      <a:pt x="29" y="245"/>
                    </a:lnTo>
                    <a:lnTo>
                      <a:pt x="29" y="322"/>
                    </a:lnTo>
                    <a:lnTo>
                      <a:pt x="29" y="327"/>
                    </a:lnTo>
                    <a:lnTo>
                      <a:pt x="29" y="331"/>
                    </a:lnTo>
                    <a:lnTo>
                      <a:pt x="34" y="336"/>
                    </a:lnTo>
                    <a:lnTo>
                      <a:pt x="34" y="341"/>
                    </a:lnTo>
                    <a:lnTo>
                      <a:pt x="39" y="341"/>
                    </a:lnTo>
                    <a:lnTo>
                      <a:pt x="39" y="346"/>
                    </a:lnTo>
                    <a:lnTo>
                      <a:pt x="44" y="346"/>
                    </a:lnTo>
                    <a:lnTo>
                      <a:pt x="48" y="346"/>
                    </a:lnTo>
                    <a:lnTo>
                      <a:pt x="53" y="346"/>
                    </a:lnTo>
                    <a:lnTo>
                      <a:pt x="58" y="346"/>
                    </a:lnTo>
                    <a:lnTo>
                      <a:pt x="63" y="341"/>
                    </a:lnTo>
                    <a:lnTo>
                      <a:pt x="68" y="336"/>
                    </a:lnTo>
                    <a:lnTo>
                      <a:pt x="72" y="331"/>
                    </a:lnTo>
                    <a:lnTo>
                      <a:pt x="72" y="327"/>
                    </a:lnTo>
                    <a:lnTo>
                      <a:pt x="72" y="322"/>
                    </a:lnTo>
                    <a:lnTo>
                      <a:pt x="72" y="192"/>
                    </a:lnTo>
                    <a:lnTo>
                      <a:pt x="72" y="322"/>
                    </a:lnTo>
                    <a:lnTo>
                      <a:pt x="72" y="327"/>
                    </a:lnTo>
                    <a:lnTo>
                      <a:pt x="72" y="331"/>
                    </a:lnTo>
                    <a:lnTo>
                      <a:pt x="72" y="336"/>
                    </a:lnTo>
                    <a:lnTo>
                      <a:pt x="77" y="336"/>
                    </a:lnTo>
                    <a:lnTo>
                      <a:pt x="77" y="341"/>
                    </a:lnTo>
                    <a:lnTo>
                      <a:pt x="82" y="341"/>
                    </a:lnTo>
                    <a:lnTo>
                      <a:pt x="82" y="346"/>
                    </a:lnTo>
                    <a:lnTo>
                      <a:pt x="87" y="346"/>
                    </a:lnTo>
                    <a:lnTo>
                      <a:pt x="92" y="346"/>
                    </a:lnTo>
                    <a:lnTo>
                      <a:pt x="96" y="346"/>
                    </a:lnTo>
                    <a:lnTo>
                      <a:pt x="101" y="346"/>
                    </a:lnTo>
                    <a:lnTo>
                      <a:pt x="106" y="341"/>
                    </a:lnTo>
                    <a:lnTo>
                      <a:pt x="111" y="336"/>
                    </a:lnTo>
                    <a:lnTo>
                      <a:pt x="111" y="331"/>
                    </a:lnTo>
                    <a:lnTo>
                      <a:pt x="111" y="327"/>
                    </a:lnTo>
                    <a:lnTo>
                      <a:pt x="111" y="322"/>
                    </a:lnTo>
                    <a:lnTo>
                      <a:pt x="111" y="245"/>
                    </a:lnTo>
                    <a:lnTo>
                      <a:pt x="111" y="144"/>
                    </a:lnTo>
                    <a:lnTo>
                      <a:pt x="111" y="235"/>
                    </a:lnTo>
                    <a:lnTo>
                      <a:pt x="116" y="231"/>
                    </a:lnTo>
                    <a:lnTo>
                      <a:pt x="120" y="231"/>
                    </a:lnTo>
                    <a:lnTo>
                      <a:pt x="120" y="226"/>
                    </a:lnTo>
                    <a:lnTo>
                      <a:pt x="125" y="221"/>
                    </a:lnTo>
                    <a:lnTo>
                      <a:pt x="130" y="216"/>
                    </a:lnTo>
                    <a:lnTo>
                      <a:pt x="135" y="211"/>
                    </a:lnTo>
                    <a:lnTo>
                      <a:pt x="140" y="207"/>
                    </a:lnTo>
                    <a:lnTo>
                      <a:pt x="140" y="202"/>
                    </a:lnTo>
                    <a:lnTo>
                      <a:pt x="140" y="192"/>
                    </a:lnTo>
                    <a:lnTo>
                      <a:pt x="140" y="130"/>
                    </a:lnTo>
                    <a:lnTo>
                      <a:pt x="140" y="125"/>
                    </a:lnTo>
                    <a:lnTo>
                      <a:pt x="140" y="120"/>
                    </a:lnTo>
                    <a:lnTo>
                      <a:pt x="140" y="115"/>
                    </a:lnTo>
                    <a:lnTo>
                      <a:pt x="140" y="111"/>
                    </a:lnTo>
                    <a:lnTo>
                      <a:pt x="135" y="106"/>
                    </a:lnTo>
                    <a:lnTo>
                      <a:pt x="130" y="106"/>
                    </a:lnTo>
                    <a:lnTo>
                      <a:pt x="125" y="101"/>
                    </a:lnTo>
                    <a:lnTo>
                      <a:pt x="116" y="96"/>
                    </a:lnTo>
                  </a:path>
                </a:pathLst>
              </a:custGeom>
              <a:grpFill/>
              <a:ln w="7938">
                <a:solidFill>
                  <a:schemeClr val="accent2">
                    <a:lumMod val="50000"/>
                  </a:schemeClr>
                </a:solidFill>
                <a:prstDash val="solid"/>
                <a:round/>
                <a:headEnd/>
                <a:tailEnd/>
              </a:ln>
            </p:spPr>
            <p:txBody>
              <a:bodyPr/>
              <a:lstStyle/>
              <a:p>
                <a:pPr defTabSz="685800" fontAlgn="base">
                  <a:spcBef>
                    <a:spcPct val="0"/>
                  </a:spcBef>
                  <a:spcAft>
                    <a:spcPct val="0"/>
                  </a:spcAft>
                </a:pPr>
                <a:endParaRPr lang="en-US" dirty="0">
                  <a:solidFill>
                    <a:srgbClr val="044583"/>
                  </a:solidFill>
                  <a:latin typeface="Times" pitchFamily="18" charset="0"/>
                </a:endParaRPr>
              </a:p>
            </p:txBody>
          </p:sp>
        </p:grpSp>
      </p:grpSp>
      <p:sp>
        <p:nvSpPr>
          <p:cNvPr id="4" name="Title 3"/>
          <p:cNvSpPr>
            <a:spLocks noGrp="1"/>
          </p:cNvSpPr>
          <p:nvPr>
            <p:ph type="title"/>
          </p:nvPr>
        </p:nvSpPr>
        <p:spPr/>
        <p:txBody>
          <a:bodyPr>
            <a:normAutofit/>
          </a:bodyPr>
          <a:lstStyle/>
          <a:p>
            <a:r>
              <a:rPr lang="en-US" dirty="0"/>
              <a:t>Why Pharmacogenomics?</a:t>
            </a:r>
          </a:p>
        </p:txBody>
      </p:sp>
      <p:grpSp>
        <p:nvGrpSpPr>
          <p:cNvPr id="22" name="Group 21"/>
          <p:cNvGrpSpPr/>
          <p:nvPr/>
        </p:nvGrpSpPr>
        <p:grpSpPr>
          <a:xfrm>
            <a:off x="1040414" y="2680316"/>
            <a:ext cx="7063174" cy="811353"/>
            <a:chOff x="1040414" y="2090438"/>
            <a:chExt cx="7063174" cy="608515"/>
          </a:xfrm>
        </p:grpSpPr>
        <p:sp>
          <p:nvSpPr>
            <p:cNvPr id="5173" name="Text Box 129"/>
            <p:cNvSpPr txBox="1">
              <a:spLocks noChangeArrowheads="1"/>
            </p:cNvSpPr>
            <p:nvPr/>
          </p:nvSpPr>
          <p:spPr bwMode="auto">
            <a:xfrm>
              <a:off x="1040414" y="2090438"/>
              <a:ext cx="7063174" cy="453984"/>
            </a:xfrm>
            <a:prstGeom prst="rect">
              <a:avLst/>
            </a:prstGeom>
            <a:noFill/>
            <a:ln>
              <a:noFill/>
            </a:ln>
            <a:effectLst/>
            <a:extLst/>
          </p:spPr>
          <p:txBody>
            <a:bodyPr wrap="square" lIns="65484" tIns="33338" rIns="65484" bIns="33338" anchor="ctr">
              <a:noAutofit/>
            </a:bodyPr>
            <a:lstStyle>
              <a:lvl1pPr eaLnBrk="0" hangingPunct="0">
                <a:spcBef>
                  <a:spcPct val="20000"/>
                </a:spcBef>
                <a:buClr>
                  <a:schemeClr val="tx2"/>
                </a:buClr>
                <a:buChar char="•"/>
                <a:defRPr>
                  <a:solidFill>
                    <a:schemeClr val="tx1"/>
                  </a:solidFill>
                  <a:latin typeface="Arial" charset="0"/>
                  <a:ea typeface="ＭＳ Ｐゴシック" pitchFamily="34" charset="-128"/>
                </a:defRPr>
              </a:lvl1pPr>
              <a:lvl2pPr marL="742950" indent="-285750" eaLnBrk="0" hangingPunct="0">
                <a:spcBef>
                  <a:spcPct val="20000"/>
                </a:spcBef>
                <a:buClr>
                  <a:schemeClr val="tx2"/>
                </a:buClr>
                <a:buFont typeface="Times" pitchFamily="18" charset="0"/>
                <a:buChar char="•"/>
                <a:defRPr sz="1600">
                  <a:solidFill>
                    <a:schemeClr val="tx1"/>
                  </a:solidFill>
                  <a:latin typeface="Arial" charset="0"/>
                  <a:ea typeface="ＭＳ Ｐゴシック" pitchFamily="34" charset="-128"/>
                </a:defRPr>
              </a:lvl2pPr>
              <a:lvl3pPr marL="1143000" indent="-228600" eaLnBrk="0" hangingPunct="0">
                <a:spcBef>
                  <a:spcPct val="20000"/>
                </a:spcBef>
                <a:buClr>
                  <a:schemeClr val="tx2"/>
                </a:buClr>
                <a:buChar char="•"/>
                <a:defRPr sz="1400">
                  <a:solidFill>
                    <a:schemeClr val="tx1"/>
                  </a:solidFill>
                  <a:latin typeface="Arial" charset="0"/>
                  <a:ea typeface="ＭＳ Ｐゴシック" pitchFamily="34" charset="-128"/>
                </a:defRPr>
              </a:lvl3pPr>
              <a:lvl4pPr marL="1600200" indent="-228600" eaLnBrk="0" hangingPunct="0">
                <a:spcBef>
                  <a:spcPct val="20000"/>
                </a:spcBef>
                <a:defRPr>
                  <a:solidFill>
                    <a:schemeClr val="tx1"/>
                  </a:solidFill>
                  <a:latin typeface="Arial" charset="0"/>
                  <a:ea typeface="ＭＳ Ｐゴシック" pitchFamily="34" charset="-128"/>
                </a:defRPr>
              </a:lvl4pPr>
              <a:lvl5pPr marL="2057400" indent="-228600" eaLnBrk="0" hangingPunct="0">
                <a:spcBef>
                  <a:spcPct val="20000"/>
                </a:spcBef>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34" charset="-128"/>
                </a:defRPr>
              </a:lvl9pPr>
            </a:lstStyle>
            <a:p>
              <a:pPr algn="ctr" defTabSz="685800" eaLnBrk="1" fontAlgn="base" hangingPunct="1">
                <a:spcBef>
                  <a:spcPct val="0"/>
                </a:spcBef>
                <a:spcAft>
                  <a:spcPct val="0"/>
                </a:spcAft>
                <a:buClrTx/>
                <a:buFontTx/>
                <a:buNone/>
              </a:pPr>
              <a:r>
                <a:rPr lang="en-US" altLang="en-US" sz="1500" b="1" dirty="0">
                  <a:solidFill>
                    <a:srgbClr val="D52B1E"/>
                  </a:solidFill>
                </a:rPr>
                <a:t>All patients with same diagnosis</a:t>
              </a:r>
            </a:p>
          </p:txBody>
        </p:sp>
        <p:grpSp>
          <p:nvGrpSpPr>
            <p:cNvPr id="21" name="Group 20"/>
            <p:cNvGrpSpPr/>
            <p:nvPr/>
          </p:nvGrpSpPr>
          <p:grpSpPr>
            <a:xfrm>
              <a:off x="2006331" y="2324191"/>
              <a:ext cx="5140983" cy="374762"/>
              <a:chOff x="2037840" y="2324191"/>
              <a:chExt cx="5140983" cy="374762"/>
            </a:xfrm>
          </p:grpSpPr>
          <p:cxnSp>
            <p:nvCxnSpPr>
              <p:cNvPr id="10" name="Elbow Connector 9"/>
              <p:cNvCxnSpPr/>
              <p:nvPr/>
            </p:nvCxnSpPr>
            <p:spPr>
              <a:xfrm rot="10800000" flipV="1">
                <a:off x="2037840" y="2324191"/>
                <a:ext cx="905541" cy="374762"/>
              </a:xfrm>
              <a:prstGeom prst="bentConnector3">
                <a:avLst>
                  <a:gd name="adj1" fmla="val 100058"/>
                </a:avLst>
              </a:prstGeom>
              <a:ln w="38100">
                <a:prstDash val="sysDot"/>
                <a:tailEnd type="triangle" w="lg" len="sm"/>
              </a:ln>
              <a:effectLst/>
            </p:spPr>
            <p:style>
              <a:lnRef idx="2">
                <a:schemeClr val="accent1"/>
              </a:lnRef>
              <a:fillRef idx="0">
                <a:schemeClr val="accent1"/>
              </a:fillRef>
              <a:effectRef idx="1">
                <a:schemeClr val="accent1"/>
              </a:effectRef>
              <a:fontRef idx="minor">
                <a:schemeClr val="tx1"/>
              </a:fontRef>
            </p:style>
          </p:cxnSp>
          <p:cxnSp>
            <p:nvCxnSpPr>
              <p:cNvPr id="257" name="Elbow Connector 256"/>
              <p:cNvCxnSpPr/>
              <p:nvPr/>
            </p:nvCxnSpPr>
            <p:spPr>
              <a:xfrm rot="10800000" flipH="1" flipV="1">
                <a:off x="6273282" y="2324191"/>
                <a:ext cx="905541" cy="374762"/>
              </a:xfrm>
              <a:prstGeom prst="bentConnector3">
                <a:avLst>
                  <a:gd name="adj1" fmla="val 100058"/>
                </a:avLst>
              </a:prstGeom>
              <a:ln w="38100">
                <a:prstDash val="sysDot"/>
                <a:tailEnd type="triangle" w="lg" len="sm"/>
              </a:ln>
              <a:effectLst/>
            </p:spPr>
            <p:style>
              <a:lnRef idx="2">
                <a:schemeClr val="accent1"/>
              </a:lnRef>
              <a:fillRef idx="0">
                <a:schemeClr val="accent1"/>
              </a:fillRef>
              <a:effectRef idx="1">
                <a:schemeClr val="accent1"/>
              </a:effectRef>
              <a:fontRef idx="minor">
                <a:schemeClr val="tx1"/>
              </a:fontRef>
            </p:style>
          </p:cxnSp>
        </p:grpSp>
      </p:grpSp>
      <p:sp>
        <p:nvSpPr>
          <p:cNvPr id="23" name="Slide Number Placeholder 22"/>
          <p:cNvSpPr>
            <a:spLocks noGrp="1"/>
          </p:cNvSpPr>
          <p:nvPr>
            <p:ph type="sldNum" sz="quarter" idx="12"/>
          </p:nvPr>
        </p:nvSpPr>
        <p:spPr/>
        <p:txBody>
          <a:bodyPr/>
          <a:lstStyle/>
          <a:p>
            <a:fld id="{73332A75-A6C5-CB4E-9BCD-4DAECA8AB2B6}" type="slidenum">
              <a:rPr lang="en-US" smtClean="0"/>
              <a:pPr/>
              <a:t>25</a:t>
            </a:fld>
            <a:endParaRPr lang="en-US" dirty="0"/>
          </a:p>
        </p:txBody>
      </p:sp>
    </p:spTree>
    <p:extLst>
      <p:ext uri="{BB962C8B-B14F-4D97-AF65-F5344CB8AC3E}">
        <p14:creationId xmlns:p14="http://schemas.microsoft.com/office/powerpoint/2010/main" val="234091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1601" y="2819401"/>
            <a:ext cx="2669005" cy="166841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FFFFFF"/>
              </a:solidFill>
            </a:endParaRPr>
          </a:p>
        </p:txBody>
      </p:sp>
      <p:sp>
        <p:nvSpPr>
          <p:cNvPr id="7170" name="Title 1"/>
          <p:cNvSpPr>
            <a:spLocks noGrp="1"/>
          </p:cNvSpPr>
          <p:nvPr>
            <p:ph type="title"/>
          </p:nvPr>
        </p:nvSpPr>
        <p:spPr/>
        <p:txBody>
          <a:bodyPr>
            <a:normAutofit/>
          </a:bodyPr>
          <a:lstStyle/>
          <a:p>
            <a:r>
              <a:rPr lang="en-US" altLang="en-US" dirty="0"/>
              <a:t>Pharmacologic Variability:</a:t>
            </a:r>
            <a:br>
              <a:rPr lang="en-US" altLang="en-US" dirty="0"/>
            </a:br>
            <a:r>
              <a:rPr lang="en-US" altLang="en-US" dirty="0"/>
              <a:t>Genetics play an important role in drug metabolism</a:t>
            </a:r>
          </a:p>
        </p:txBody>
      </p:sp>
      <p:sp>
        <p:nvSpPr>
          <p:cNvPr id="7174" name="TextBox 5"/>
          <p:cNvSpPr txBox="1">
            <a:spLocks noChangeArrowheads="1"/>
          </p:cNvSpPr>
          <p:nvPr/>
        </p:nvSpPr>
        <p:spPr bwMode="auto">
          <a:xfrm>
            <a:off x="2937741" y="6379421"/>
            <a:ext cx="32685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algn="ctr" defTabSz="685800" eaLnBrk="1" fontAlgn="base" hangingPunct="1">
              <a:spcBef>
                <a:spcPct val="0"/>
              </a:spcBef>
              <a:spcAft>
                <a:spcPct val="0"/>
              </a:spcAft>
            </a:pPr>
            <a:r>
              <a:rPr lang="en-US" altLang="en-US" sz="1000" dirty="0">
                <a:solidFill>
                  <a:srgbClr val="4D4F53"/>
                </a:solidFill>
                <a:latin typeface="Arial"/>
              </a:rPr>
              <a:t>Deeken J </a:t>
            </a:r>
            <a:r>
              <a:rPr lang="en-US" altLang="en-US" sz="1000" i="1" dirty="0">
                <a:solidFill>
                  <a:srgbClr val="4D4F53"/>
                </a:solidFill>
                <a:latin typeface="Arial"/>
              </a:rPr>
              <a:t>et al  Anti-Cancer Drugs </a:t>
            </a:r>
            <a:r>
              <a:rPr lang="en-US" altLang="en-US" sz="1000" dirty="0">
                <a:solidFill>
                  <a:srgbClr val="4D4F53"/>
                </a:solidFill>
                <a:latin typeface="Arial"/>
              </a:rPr>
              <a:t>2007</a:t>
            </a:r>
          </a:p>
        </p:txBody>
      </p:sp>
      <p:sp>
        <p:nvSpPr>
          <p:cNvPr id="4" name="Oval 3"/>
          <p:cNvSpPr/>
          <p:nvPr/>
        </p:nvSpPr>
        <p:spPr>
          <a:xfrm>
            <a:off x="3827007" y="2819404"/>
            <a:ext cx="1490003" cy="1439321"/>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046"/>
            <a:r>
              <a:rPr lang="en-US" sz="1600" b="1" dirty="0">
                <a:solidFill>
                  <a:srgbClr val="002C77"/>
                </a:solidFill>
              </a:rPr>
              <a:t>Variability</a:t>
            </a:r>
          </a:p>
        </p:txBody>
      </p:sp>
      <p:sp>
        <p:nvSpPr>
          <p:cNvPr id="5" name="TextBox 4"/>
          <p:cNvSpPr txBox="1"/>
          <p:nvPr/>
        </p:nvSpPr>
        <p:spPr>
          <a:xfrm>
            <a:off x="6049880" y="1390257"/>
            <a:ext cx="1600200" cy="307777"/>
          </a:xfrm>
          <a:prstGeom prst="rect">
            <a:avLst/>
          </a:prstGeom>
          <a:solidFill>
            <a:schemeClr val="accent1">
              <a:lumMod val="20000"/>
              <a:lumOff val="80000"/>
            </a:schemeClr>
          </a:solidFill>
        </p:spPr>
        <p:txBody>
          <a:bodyPr wrap="square" rtlCol="0">
            <a:spAutoFit/>
          </a:bodyPr>
          <a:lstStyle/>
          <a:p>
            <a:pPr defTabSz="457046"/>
            <a:r>
              <a:rPr lang="en-US" sz="1400" b="1" dirty="0">
                <a:solidFill>
                  <a:srgbClr val="00337F"/>
                </a:solidFill>
              </a:rPr>
              <a:t>Drug specific</a:t>
            </a:r>
          </a:p>
        </p:txBody>
      </p:sp>
      <p:sp>
        <p:nvSpPr>
          <p:cNvPr id="11" name="TextBox 10"/>
          <p:cNvSpPr txBox="1"/>
          <p:nvPr/>
        </p:nvSpPr>
        <p:spPr>
          <a:xfrm>
            <a:off x="6049880" y="1793802"/>
            <a:ext cx="1976194" cy="276999"/>
          </a:xfrm>
          <a:prstGeom prst="rect">
            <a:avLst/>
          </a:prstGeom>
          <a:noFill/>
        </p:spPr>
        <p:txBody>
          <a:bodyPr wrap="square" rtlCol="0">
            <a:spAutoFit/>
          </a:bodyPr>
          <a:lstStyle/>
          <a:p>
            <a:pPr marL="171450" indent="-171450" defTabSz="457046">
              <a:buClr>
                <a:srgbClr val="FF0000"/>
              </a:buClr>
              <a:buFont typeface="Arial" panose="020B0604020202020204" pitchFamily="34" charset="0"/>
              <a:buChar char="•"/>
            </a:pPr>
            <a:r>
              <a:rPr lang="en-US" sz="1200" dirty="0">
                <a:solidFill>
                  <a:srgbClr val="000000"/>
                </a:solidFill>
              </a:rPr>
              <a:t>Dose and schedule</a:t>
            </a:r>
          </a:p>
        </p:txBody>
      </p:sp>
      <p:sp>
        <p:nvSpPr>
          <p:cNvPr id="12" name="TextBox 11"/>
          <p:cNvSpPr txBox="1"/>
          <p:nvPr/>
        </p:nvSpPr>
        <p:spPr>
          <a:xfrm>
            <a:off x="6781800" y="3190106"/>
            <a:ext cx="1600200" cy="276999"/>
          </a:xfrm>
          <a:prstGeom prst="rect">
            <a:avLst/>
          </a:prstGeom>
          <a:solidFill>
            <a:schemeClr val="tx2"/>
          </a:solidFill>
          <a:ln>
            <a:solidFill>
              <a:schemeClr val="tx2"/>
            </a:solidFill>
          </a:ln>
        </p:spPr>
        <p:txBody>
          <a:bodyPr wrap="square" rtlCol="0">
            <a:spAutoFit/>
          </a:bodyPr>
          <a:lstStyle/>
          <a:p>
            <a:pPr defTabSz="457046"/>
            <a:r>
              <a:rPr lang="en-US" sz="1200" dirty="0">
                <a:solidFill>
                  <a:srgbClr val="FFFFFF"/>
                </a:solidFill>
              </a:rPr>
              <a:t>Genetics</a:t>
            </a:r>
          </a:p>
        </p:txBody>
      </p:sp>
      <p:sp>
        <p:nvSpPr>
          <p:cNvPr id="13" name="TextBox 12"/>
          <p:cNvSpPr txBox="1"/>
          <p:nvPr/>
        </p:nvSpPr>
        <p:spPr>
          <a:xfrm>
            <a:off x="6781800" y="3559438"/>
            <a:ext cx="1600200" cy="649767"/>
          </a:xfrm>
          <a:prstGeom prst="rect">
            <a:avLst/>
          </a:prstGeom>
          <a:noFill/>
          <a:ln>
            <a:solidFill>
              <a:schemeClr val="tx2"/>
            </a:solidFill>
          </a:ln>
        </p:spPr>
        <p:txBody>
          <a:bodyPr wrap="square" rtlCol="0">
            <a:noAutofit/>
          </a:bodyPr>
          <a:lstStyle/>
          <a:p>
            <a:pPr marL="171450" indent="-171450" defTabSz="457046">
              <a:buClr>
                <a:srgbClr val="D52B1E"/>
              </a:buClr>
              <a:buFont typeface="Arial" charset="0"/>
              <a:buChar char="•"/>
            </a:pPr>
            <a:r>
              <a:rPr lang="en-US" sz="1200" dirty="0">
                <a:solidFill>
                  <a:srgbClr val="000000"/>
                </a:solidFill>
              </a:rPr>
              <a:t>Drug metabolism</a:t>
            </a:r>
          </a:p>
          <a:p>
            <a:pPr marL="171450" indent="-171450" defTabSz="457046">
              <a:buClr>
                <a:srgbClr val="D52B1E"/>
              </a:buClr>
              <a:buFont typeface="Arial" charset="0"/>
              <a:buChar char="•"/>
            </a:pPr>
            <a:r>
              <a:rPr lang="en-US" sz="1200" dirty="0">
                <a:solidFill>
                  <a:srgbClr val="000000"/>
                </a:solidFill>
              </a:rPr>
              <a:t>Drug transporters</a:t>
            </a:r>
          </a:p>
        </p:txBody>
      </p:sp>
      <p:sp>
        <p:nvSpPr>
          <p:cNvPr id="14" name="TextBox 13"/>
          <p:cNvSpPr txBox="1"/>
          <p:nvPr/>
        </p:nvSpPr>
        <p:spPr>
          <a:xfrm>
            <a:off x="6049880" y="4956441"/>
            <a:ext cx="1600200" cy="307777"/>
          </a:xfrm>
          <a:prstGeom prst="rect">
            <a:avLst/>
          </a:prstGeom>
          <a:solidFill>
            <a:schemeClr val="accent1">
              <a:lumMod val="20000"/>
              <a:lumOff val="80000"/>
            </a:schemeClr>
          </a:solidFill>
        </p:spPr>
        <p:txBody>
          <a:bodyPr wrap="square" rtlCol="0">
            <a:spAutoFit/>
          </a:bodyPr>
          <a:lstStyle/>
          <a:p>
            <a:pPr defTabSz="457046"/>
            <a:r>
              <a:rPr lang="en-US" sz="1400" b="1" dirty="0">
                <a:solidFill>
                  <a:srgbClr val="00337F"/>
                </a:solidFill>
              </a:rPr>
              <a:t>Environment</a:t>
            </a:r>
          </a:p>
        </p:txBody>
      </p:sp>
      <p:sp>
        <p:nvSpPr>
          <p:cNvPr id="15" name="TextBox 14"/>
          <p:cNvSpPr txBox="1"/>
          <p:nvPr/>
        </p:nvSpPr>
        <p:spPr>
          <a:xfrm>
            <a:off x="6049880" y="5359986"/>
            <a:ext cx="1600200" cy="646331"/>
          </a:xfrm>
          <a:prstGeom prst="rect">
            <a:avLst/>
          </a:prstGeom>
          <a:noFill/>
        </p:spPr>
        <p:txBody>
          <a:bodyPr wrap="square" rtlCol="0">
            <a:spAutoFit/>
          </a:bodyPr>
          <a:lstStyle/>
          <a:p>
            <a:pPr defTabSz="457046"/>
            <a:r>
              <a:rPr lang="en-US" sz="1200" b="1" dirty="0">
                <a:solidFill>
                  <a:srgbClr val="000000"/>
                </a:solidFill>
              </a:rPr>
              <a:t>Interactions</a:t>
            </a:r>
          </a:p>
          <a:p>
            <a:pPr marL="171450" indent="-171450" defTabSz="457046">
              <a:buClr>
                <a:srgbClr val="D52B1E"/>
              </a:buClr>
              <a:buFont typeface="Arial" charset="0"/>
              <a:buChar char="•"/>
            </a:pPr>
            <a:r>
              <a:rPr lang="en-US" sz="1200" dirty="0">
                <a:solidFill>
                  <a:srgbClr val="000000"/>
                </a:solidFill>
              </a:rPr>
              <a:t>Drug-drug</a:t>
            </a:r>
          </a:p>
          <a:p>
            <a:pPr marL="171450" indent="-171450" defTabSz="457046">
              <a:buClr>
                <a:srgbClr val="D52B1E"/>
              </a:buClr>
              <a:buFont typeface="Arial" charset="0"/>
              <a:buChar char="•"/>
            </a:pPr>
            <a:r>
              <a:rPr lang="en-US" sz="1200" dirty="0">
                <a:solidFill>
                  <a:srgbClr val="000000"/>
                </a:solidFill>
              </a:rPr>
              <a:t>Drug-CAM</a:t>
            </a:r>
          </a:p>
        </p:txBody>
      </p:sp>
      <p:sp>
        <p:nvSpPr>
          <p:cNvPr id="17" name="Oval 16"/>
          <p:cNvSpPr/>
          <p:nvPr/>
        </p:nvSpPr>
        <p:spPr>
          <a:xfrm>
            <a:off x="5402280" y="5260857"/>
            <a:ext cx="441159" cy="42867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046"/>
            <a:endParaRPr lang="en-US" sz="1600" dirty="0">
              <a:solidFill>
                <a:srgbClr val="002C77"/>
              </a:solidFill>
            </a:endParaRPr>
          </a:p>
        </p:txBody>
      </p:sp>
      <p:sp>
        <p:nvSpPr>
          <p:cNvPr id="18" name="TextBox 17"/>
          <p:cNvSpPr txBox="1"/>
          <p:nvPr/>
        </p:nvSpPr>
        <p:spPr>
          <a:xfrm>
            <a:off x="1498366" y="4887348"/>
            <a:ext cx="1600200" cy="307777"/>
          </a:xfrm>
          <a:prstGeom prst="rect">
            <a:avLst/>
          </a:prstGeom>
          <a:solidFill>
            <a:schemeClr val="accent1">
              <a:lumMod val="20000"/>
              <a:lumOff val="80000"/>
            </a:schemeClr>
          </a:solidFill>
        </p:spPr>
        <p:txBody>
          <a:bodyPr wrap="square" rtlCol="0">
            <a:spAutoFit/>
          </a:bodyPr>
          <a:lstStyle/>
          <a:p>
            <a:pPr defTabSz="457046"/>
            <a:r>
              <a:rPr lang="en-US" sz="1400" b="1" dirty="0">
                <a:solidFill>
                  <a:srgbClr val="00337F"/>
                </a:solidFill>
              </a:rPr>
              <a:t>Physiologic</a:t>
            </a:r>
          </a:p>
        </p:txBody>
      </p:sp>
      <p:sp>
        <p:nvSpPr>
          <p:cNvPr id="20" name="TextBox 19"/>
          <p:cNvSpPr txBox="1"/>
          <p:nvPr/>
        </p:nvSpPr>
        <p:spPr>
          <a:xfrm>
            <a:off x="1498366" y="5343203"/>
            <a:ext cx="1600200" cy="646331"/>
          </a:xfrm>
          <a:prstGeom prst="rect">
            <a:avLst/>
          </a:prstGeom>
          <a:noFill/>
        </p:spPr>
        <p:txBody>
          <a:bodyPr wrap="square" rtlCol="0">
            <a:spAutoFit/>
          </a:bodyPr>
          <a:lstStyle/>
          <a:p>
            <a:pPr marL="171450" indent="-171450" defTabSz="457046">
              <a:buClr>
                <a:srgbClr val="D52B1E"/>
              </a:buClr>
              <a:buFont typeface="Arial" charset="0"/>
              <a:buChar char="•"/>
            </a:pPr>
            <a:r>
              <a:rPr lang="en-US" sz="1200" dirty="0">
                <a:solidFill>
                  <a:srgbClr val="000000"/>
                </a:solidFill>
              </a:rPr>
              <a:t>Disease</a:t>
            </a:r>
          </a:p>
          <a:p>
            <a:pPr marL="171450" indent="-171450" defTabSz="457046">
              <a:buClr>
                <a:srgbClr val="D52B1E"/>
              </a:buClr>
              <a:buFont typeface="Arial" charset="0"/>
              <a:buChar char="•"/>
            </a:pPr>
            <a:r>
              <a:rPr lang="en-US" sz="1200" dirty="0">
                <a:solidFill>
                  <a:srgbClr val="000000"/>
                </a:solidFill>
              </a:rPr>
              <a:t>Hepatic function</a:t>
            </a:r>
          </a:p>
          <a:p>
            <a:pPr marL="171450" indent="-171450" defTabSz="457046">
              <a:buClr>
                <a:srgbClr val="D52B1E"/>
              </a:buClr>
              <a:buFont typeface="Arial" charset="0"/>
              <a:buChar char="•"/>
            </a:pPr>
            <a:r>
              <a:rPr lang="en-US" sz="1200" dirty="0">
                <a:solidFill>
                  <a:srgbClr val="000000"/>
                </a:solidFill>
              </a:rPr>
              <a:t>Renal function</a:t>
            </a:r>
          </a:p>
        </p:txBody>
      </p:sp>
      <p:sp>
        <p:nvSpPr>
          <p:cNvPr id="21" name="TextBox 20"/>
          <p:cNvSpPr txBox="1"/>
          <p:nvPr/>
        </p:nvSpPr>
        <p:spPr>
          <a:xfrm>
            <a:off x="898356" y="3156538"/>
            <a:ext cx="1600200" cy="307777"/>
          </a:xfrm>
          <a:prstGeom prst="rect">
            <a:avLst/>
          </a:prstGeom>
          <a:solidFill>
            <a:schemeClr val="accent1">
              <a:lumMod val="20000"/>
              <a:lumOff val="80000"/>
            </a:schemeClr>
          </a:solidFill>
        </p:spPr>
        <p:txBody>
          <a:bodyPr wrap="square" rtlCol="0">
            <a:spAutoFit/>
          </a:bodyPr>
          <a:lstStyle/>
          <a:p>
            <a:pPr defTabSz="457046"/>
            <a:r>
              <a:rPr lang="en-US" sz="1400" b="1" dirty="0">
                <a:solidFill>
                  <a:srgbClr val="00337F"/>
                </a:solidFill>
              </a:rPr>
              <a:t>Demographic</a:t>
            </a:r>
          </a:p>
        </p:txBody>
      </p:sp>
      <p:sp>
        <p:nvSpPr>
          <p:cNvPr id="22" name="TextBox 21"/>
          <p:cNvSpPr txBox="1"/>
          <p:nvPr/>
        </p:nvSpPr>
        <p:spPr>
          <a:xfrm>
            <a:off x="898356" y="3612392"/>
            <a:ext cx="1600200" cy="646331"/>
          </a:xfrm>
          <a:prstGeom prst="rect">
            <a:avLst/>
          </a:prstGeom>
          <a:noFill/>
        </p:spPr>
        <p:txBody>
          <a:bodyPr wrap="square" rtlCol="0">
            <a:spAutoFit/>
          </a:bodyPr>
          <a:lstStyle/>
          <a:p>
            <a:pPr marL="171450" indent="-171450" defTabSz="457046">
              <a:buClr>
                <a:srgbClr val="D52B1E"/>
              </a:buClr>
              <a:buFont typeface="Arial" charset="0"/>
              <a:buChar char="•"/>
            </a:pPr>
            <a:r>
              <a:rPr lang="en-US" sz="1200" dirty="0">
                <a:solidFill>
                  <a:srgbClr val="000000"/>
                </a:solidFill>
              </a:rPr>
              <a:t>Age</a:t>
            </a:r>
          </a:p>
          <a:p>
            <a:pPr marL="171450" indent="-171450" defTabSz="457046">
              <a:buClr>
                <a:srgbClr val="D52B1E"/>
              </a:buClr>
              <a:buFont typeface="Arial" charset="0"/>
              <a:buChar char="•"/>
            </a:pPr>
            <a:r>
              <a:rPr lang="en-US" sz="1200" dirty="0">
                <a:solidFill>
                  <a:srgbClr val="000000"/>
                </a:solidFill>
              </a:rPr>
              <a:t>Race / ethnicity</a:t>
            </a:r>
          </a:p>
          <a:p>
            <a:pPr marL="171450" indent="-171450" defTabSz="457046">
              <a:buClr>
                <a:srgbClr val="D52B1E"/>
              </a:buClr>
              <a:buFont typeface="Arial" charset="0"/>
              <a:buChar char="•"/>
            </a:pPr>
            <a:r>
              <a:rPr lang="en-US" sz="1200" dirty="0">
                <a:solidFill>
                  <a:srgbClr val="000000"/>
                </a:solidFill>
              </a:rPr>
              <a:t>Sex</a:t>
            </a:r>
          </a:p>
        </p:txBody>
      </p:sp>
      <p:sp>
        <p:nvSpPr>
          <p:cNvPr id="23" name="TextBox 22"/>
          <p:cNvSpPr txBox="1"/>
          <p:nvPr/>
        </p:nvSpPr>
        <p:spPr>
          <a:xfrm>
            <a:off x="1498366" y="1389885"/>
            <a:ext cx="1600200" cy="307777"/>
          </a:xfrm>
          <a:prstGeom prst="rect">
            <a:avLst/>
          </a:prstGeom>
          <a:solidFill>
            <a:schemeClr val="accent1">
              <a:lumMod val="20000"/>
              <a:lumOff val="80000"/>
            </a:schemeClr>
          </a:solidFill>
        </p:spPr>
        <p:txBody>
          <a:bodyPr wrap="square" rtlCol="0">
            <a:spAutoFit/>
          </a:bodyPr>
          <a:lstStyle/>
          <a:p>
            <a:pPr defTabSz="457046"/>
            <a:r>
              <a:rPr lang="en-US" sz="1400" b="1" dirty="0">
                <a:solidFill>
                  <a:srgbClr val="00337F"/>
                </a:solidFill>
              </a:rPr>
              <a:t>Morphometric</a:t>
            </a:r>
          </a:p>
        </p:txBody>
      </p:sp>
      <p:sp>
        <p:nvSpPr>
          <p:cNvPr id="24" name="TextBox 23"/>
          <p:cNvSpPr txBox="1"/>
          <p:nvPr/>
        </p:nvSpPr>
        <p:spPr>
          <a:xfrm>
            <a:off x="1498366" y="1845741"/>
            <a:ext cx="1600200" cy="461665"/>
          </a:xfrm>
          <a:prstGeom prst="rect">
            <a:avLst/>
          </a:prstGeom>
          <a:noFill/>
        </p:spPr>
        <p:txBody>
          <a:bodyPr wrap="square" rtlCol="0">
            <a:spAutoFit/>
          </a:bodyPr>
          <a:lstStyle/>
          <a:p>
            <a:pPr marL="171450" indent="-171450" defTabSz="457046">
              <a:buClr>
                <a:srgbClr val="D52B1E"/>
              </a:buClr>
              <a:buFont typeface="Arial" charset="0"/>
              <a:buChar char="•"/>
            </a:pPr>
            <a:r>
              <a:rPr lang="en-US" sz="1200" dirty="0">
                <a:solidFill>
                  <a:srgbClr val="000000"/>
                </a:solidFill>
              </a:rPr>
              <a:t>Body size</a:t>
            </a:r>
          </a:p>
          <a:p>
            <a:pPr marL="171450" indent="-171450" defTabSz="457046">
              <a:buClr>
                <a:srgbClr val="D52B1E"/>
              </a:buClr>
              <a:buFont typeface="Arial" charset="0"/>
              <a:buChar char="•"/>
            </a:pPr>
            <a:r>
              <a:rPr lang="en-US" sz="1200" dirty="0">
                <a:solidFill>
                  <a:srgbClr val="000000"/>
                </a:solidFill>
              </a:rPr>
              <a:t>Body composition</a:t>
            </a:r>
          </a:p>
        </p:txBody>
      </p:sp>
      <p:sp>
        <p:nvSpPr>
          <p:cNvPr id="25" name="TextBox 24"/>
          <p:cNvSpPr txBox="1"/>
          <p:nvPr/>
        </p:nvSpPr>
        <p:spPr>
          <a:xfrm>
            <a:off x="7108667" y="5558135"/>
            <a:ext cx="1834815" cy="461665"/>
          </a:xfrm>
          <a:prstGeom prst="rect">
            <a:avLst/>
          </a:prstGeom>
          <a:noFill/>
        </p:spPr>
        <p:txBody>
          <a:bodyPr wrap="square" rtlCol="0">
            <a:spAutoFit/>
          </a:bodyPr>
          <a:lstStyle/>
          <a:p>
            <a:pPr marL="171450" indent="-171450" defTabSz="457046">
              <a:buClr>
                <a:srgbClr val="D52B1E"/>
              </a:buClr>
              <a:buFont typeface="Arial" charset="0"/>
              <a:buChar char="•"/>
            </a:pPr>
            <a:r>
              <a:rPr lang="en-US" sz="1200" dirty="0">
                <a:solidFill>
                  <a:srgbClr val="000000"/>
                </a:solidFill>
              </a:rPr>
              <a:t>Drug-formulation</a:t>
            </a:r>
          </a:p>
          <a:p>
            <a:pPr marL="171450" indent="-171450" defTabSz="457046">
              <a:buClr>
                <a:srgbClr val="D52B1E"/>
              </a:buClr>
              <a:buFont typeface="Arial" charset="0"/>
              <a:buChar char="•"/>
            </a:pPr>
            <a:r>
              <a:rPr lang="en-US" sz="1200" dirty="0">
                <a:solidFill>
                  <a:srgbClr val="000000"/>
                </a:solidFill>
              </a:rPr>
              <a:t>Drug-food constituent</a:t>
            </a:r>
          </a:p>
        </p:txBody>
      </p:sp>
      <p:sp>
        <p:nvSpPr>
          <p:cNvPr id="26" name="Oval 25"/>
          <p:cNvSpPr/>
          <p:nvPr/>
        </p:nvSpPr>
        <p:spPr>
          <a:xfrm>
            <a:off x="3305020" y="5252967"/>
            <a:ext cx="441159" cy="42867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046"/>
            <a:endParaRPr lang="en-US" sz="1600" dirty="0">
              <a:solidFill>
                <a:srgbClr val="002C77"/>
              </a:solidFill>
            </a:endParaRPr>
          </a:p>
        </p:txBody>
      </p:sp>
      <p:sp>
        <p:nvSpPr>
          <p:cNvPr id="16" name="Oval 15"/>
          <p:cNvSpPr/>
          <p:nvPr/>
        </p:nvSpPr>
        <p:spPr>
          <a:xfrm>
            <a:off x="6049886" y="3248178"/>
            <a:ext cx="595563" cy="63614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046"/>
            <a:endParaRPr lang="en-US" sz="1600" dirty="0">
              <a:solidFill>
                <a:srgbClr val="002C77"/>
              </a:solidFill>
            </a:endParaRPr>
          </a:p>
        </p:txBody>
      </p:sp>
      <p:sp>
        <p:nvSpPr>
          <p:cNvPr id="27" name="Oval 26"/>
          <p:cNvSpPr/>
          <p:nvPr/>
        </p:nvSpPr>
        <p:spPr>
          <a:xfrm>
            <a:off x="2682000" y="3305132"/>
            <a:ext cx="441159" cy="42867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046"/>
            <a:endParaRPr lang="en-US" sz="1600" dirty="0">
              <a:solidFill>
                <a:srgbClr val="002C77"/>
              </a:solidFill>
            </a:endParaRPr>
          </a:p>
        </p:txBody>
      </p:sp>
      <p:sp>
        <p:nvSpPr>
          <p:cNvPr id="9" name="Oval 8"/>
          <p:cNvSpPr/>
          <p:nvPr/>
        </p:nvSpPr>
        <p:spPr>
          <a:xfrm>
            <a:off x="5402280" y="1525397"/>
            <a:ext cx="441159" cy="42867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046"/>
            <a:endParaRPr lang="en-US" sz="1600" dirty="0">
              <a:solidFill>
                <a:srgbClr val="002C77"/>
              </a:solidFill>
            </a:endParaRPr>
          </a:p>
        </p:txBody>
      </p:sp>
      <p:sp>
        <p:nvSpPr>
          <p:cNvPr id="29" name="Oval 28"/>
          <p:cNvSpPr/>
          <p:nvPr/>
        </p:nvSpPr>
        <p:spPr>
          <a:xfrm>
            <a:off x="3305020" y="1507019"/>
            <a:ext cx="441159" cy="42867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046"/>
            <a:endParaRPr lang="en-US" sz="1600" dirty="0">
              <a:solidFill>
                <a:srgbClr val="002C77"/>
              </a:solidFill>
            </a:endParaRPr>
          </a:p>
        </p:txBody>
      </p:sp>
      <p:grpSp>
        <p:nvGrpSpPr>
          <p:cNvPr id="28" name="Group 27"/>
          <p:cNvGrpSpPr/>
          <p:nvPr/>
        </p:nvGrpSpPr>
        <p:grpSpPr>
          <a:xfrm>
            <a:off x="3746175" y="1978463"/>
            <a:ext cx="1656096" cy="594884"/>
            <a:chOff x="3746175" y="1451763"/>
            <a:chExt cx="1656096" cy="446163"/>
          </a:xfrm>
        </p:grpSpPr>
        <p:cxnSp>
          <p:nvCxnSpPr>
            <p:cNvPr id="10" name="Straight Arrow Connector 9"/>
            <p:cNvCxnSpPr/>
            <p:nvPr/>
          </p:nvCxnSpPr>
          <p:spPr>
            <a:xfrm>
              <a:off x="3746175" y="1451763"/>
              <a:ext cx="385011" cy="446163"/>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5017260" y="1451763"/>
              <a:ext cx="385011" cy="446163"/>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rot="10800000">
            <a:off x="3746175" y="4487819"/>
            <a:ext cx="1656096" cy="594884"/>
            <a:chOff x="3746175" y="1451763"/>
            <a:chExt cx="1656096" cy="446163"/>
          </a:xfrm>
        </p:grpSpPr>
        <p:cxnSp>
          <p:nvCxnSpPr>
            <p:cNvPr id="36" name="Straight Arrow Connector 35"/>
            <p:cNvCxnSpPr/>
            <p:nvPr/>
          </p:nvCxnSpPr>
          <p:spPr>
            <a:xfrm>
              <a:off x="3746175" y="1451763"/>
              <a:ext cx="385011" cy="446163"/>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5017260" y="1451763"/>
              <a:ext cx="385011" cy="446163"/>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grpSp>
      <p:cxnSp>
        <p:nvCxnSpPr>
          <p:cNvPr id="42" name="Straight Arrow Connector 41"/>
          <p:cNvCxnSpPr/>
          <p:nvPr/>
        </p:nvCxnSpPr>
        <p:spPr>
          <a:xfrm>
            <a:off x="3206850" y="3546304"/>
            <a:ext cx="539324" cy="0"/>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5402271" y="3546304"/>
            <a:ext cx="539324" cy="0"/>
          </a:xfrm>
          <a:prstGeom prst="straightConnector1">
            <a:avLst/>
          </a:prstGeom>
          <a:ln>
            <a:solidFill>
              <a:schemeClr val="tx2"/>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46" name="Slide Number Placeholder 45"/>
          <p:cNvSpPr>
            <a:spLocks noGrp="1"/>
          </p:cNvSpPr>
          <p:nvPr>
            <p:ph type="sldNum" sz="quarter" idx="12"/>
          </p:nvPr>
        </p:nvSpPr>
        <p:spPr/>
        <p:txBody>
          <a:bodyPr/>
          <a:lstStyle/>
          <a:p>
            <a:fld id="{73332A75-A6C5-CB4E-9BCD-4DAECA8AB2B6}" type="slidenum">
              <a:rPr lang="en-US" smtClean="0"/>
              <a:pPr/>
              <a:t>26</a:t>
            </a:fld>
            <a:endParaRPr lang="en-US" dirty="0"/>
          </a:p>
        </p:txBody>
      </p:sp>
    </p:spTree>
    <p:extLst>
      <p:ext uri="{BB962C8B-B14F-4D97-AF65-F5344CB8AC3E}">
        <p14:creationId xmlns:p14="http://schemas.microsoft.com/office/powerpoint/2010/main" val="3521186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a:xfrm>
            <a:off x="236682" y="1"/>
            <a:ext cx="7154718" cy="908243"/>
          </a:xfrm>
        </p:spPr>
        <p:txBody>
          <a:bodyPr/>
          <a:lstStyle/>
          <a:p>
            <a:pPr eaLnBrk="1" hangingPunct="1">
              <a:defRPr/>
            </a:pPr>
            <a:r>
              <a:rPr lang="en-US" altLang="en-US" b="0" dirty="0">
                <a:latin typeface="Arial" pitchFamily="34" charset="0"/>
              </a:rPr>
              <a:t>Goal of Precision Medicine and Pharmacogenomics (“PGx”)</a:t>
            </a:r>
          </a:p>
        </p:txBody>
      </p:sp>
      <p:sp>
        <p:nvSpPr>
          <p:cNvPr id="5" name="TextBox 4"/>
          <p:cNvSpPr txBox="1"/>
          <p:nvPr/>
        </p:nvSpPr>
        <p:spPr>
          <a:xfrm>
            <a:off x="406536" y="1857951"/>
            <a:ext cx="2514600" cy="609600"/>
          </a:xfrm>
          <a:prstGeom prst="rect">
            <a:avLst/>
          </a:prstGeom>
          <a:solidFill>
            <a:schemeClr val="accent2"/>
          </a:solidFill>
        </p:spPr>
        <p:txBody>
          <a:bodyPr wrap="square" lIns="182880" tIns="91440" rIns="182880" bIns="91440" rtlCol="0" anchor="ctr">
            <a:noAutofit/>
          </a:bodyPr>
          <a:lstStyle/>
          <a:p>
            <a:pPr algn="ctr" defTabSz="457046"/>
            <a:r>
              <a:rPr lang="en-US" sz="2000" b="1" dirty="0">
                <a:solidFill>
                  <a:srgbClr val="FFFFFF"/>
                </a:solidFill>
              </a:rPr>
              <a:t>Right Drug</a:t>
            </a:r>
          </a:p>
        </p:txBody>
      </p:sp>
      <p:sp>
        <p:nvSpPr>
          <p:cNvPr id="7" name="TextBox 6"/>
          <p:cNvSpPr txBox="1"/>
          <p:nvPr/>
        </p:nvSpPr>
        <p:spPr>
          <a:xfrm>
            <a:off x="3323935" y="1857951"/>
            <a:ext cx="2514600" cy="609600"/>
          </a:xfrm>
          <a:prstGeom prst="rect">
            <a:avLst/>
          </a:prstGeom>
          <a:solidFill>
            <a:schemeClr val="accent2"/>
          </a:solidFill>
        </p:spPr>
        <p:txBody>
          <a:bodyPr wrap="square" lIns="182880" tIns="91440" rIns="182880" bIns="91440" rtlCol="0" anchor="ctr">
            <a:noAutofit/>
          </a:bodyPr>
          <a:lstStyle/>
          <a:p>
            <a:pPr algn="ctr" defTabSz="457046"/>
            <a:r>
              <a:rPr lang="en-US" sz="2000" b="1" dirty="0">
                <a:solidFill>
                  <a:srgbClr val="FFFFFF"/>
                </a:solidFill>
              </a:rPr>
              <a:t>Right Dose</a:t>
            </a:r>
          </a:p>
        </p:txBody>
      </p:sp>
      <p:sp>
        <p:nvSpPr>
          <p:cNvPr id="9" name="TextBox 8"/>
          <p:cNvSpPr txBox="1"/>
          <p:nvPr/>
        </p:nvSpPr>
        <p:spPr>
          <a:xfrm>
            <a:off x="6241333" y="1857951"/>
            <a:ext cx="2514600" cy="609600"/>
          </a:xfrm>
          <a:prstGeom prst="rect">
            <a:avLst/>
          </a:prstGeom>
          <a:solidFill>
            <a:schemeClr val="accent2"/>
          </a:solidFill>
        </p:spPr>
        <p:txBody>
          <a:bodyPr wrap="square" lIns="182880" tIns="91440" rIns="182880" bIns="91440" rtlCol="0" anchor="ctr">
            <a:noAutofit/>
          </a:bodyPr>
          <a:lstStyle/>
          <a:p>
            <a:pPr algn="ctr" defTabSz="457046"/>
            <a:r>
              <a:rPr lang="en-US" sz="2000" b="1" dirty="0">
                <a:solidFill>
                  <a:srgbClr val="FFFFFF"/>
                </a:solidFill>
              </a:rPr>
              <a:t>Right Patient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6544" y="2467551"/>
            <a:ext cx="2514601" cy="3050632"/>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23941" y="2467551"/>
            <a:ext cx="2514601" cy="3050632"/>
          </a:xfrm>
          <a:prstGeom prst="rect">
            <a:avLst/>
          </a:prstGeom>
        </p:spPr>
      </p:pic>
      <p:sp>
        <p:nvSpPr>
          <p:cNvPr id="10" name="Triangle 9"/>
          <p:cNvSpPr/>
          <p:nvPr/>
        </p:nvSpPr>
        <p:spPr>
          <a:xfrm rot="5400000">
            <a:off x="2753795" y="2025292"/>
            <a:ext cx="609600" cy="274918"/>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46"/>
            <a:endParaRPr lang="en-US" dirty="0">
              <a:solidFill>
                <a:srgbClr val="FFFFFF"/>
              </a:solidFill>
            </a:endParaRPr>
          </a:p>
        </p:txBody>
      </p:sp>
      <p:sp>
        <p:nvSpPr>
          <p:cNvPr id="11" name="Triangle 10"/>
          <p:cNvSpPr/>
          <p:nvPr/>
        </p:nvSpPr>
        <p:spPr>
          <a:xfrm rot="5400000">
            <a:off x="5671194" y="2025292"/>
            <a:ext cx="609600" cy="274918"/>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046"/>
            <a:endParaRPr lang="en-US" dirty="0">
              <a:solidFill>
                <a:srgbClr val="FFFFFF"/>
              </a:solidFill>
            </a:endParaRPr>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241348" y="2467551"/>
            <a:ext cx="2514601" cy="3050632"/>
          </a:xfrm>
          <a:prstGeom prst="rect">
            <a:avLst/>
          </a:prstGeom>
        </p:spPr>
      </p:pic>
      <p:sp>
        <p:nvSpPr>
          <p:cNvPr id="2" name="Slide Number Placeholder 1"/>
          <p:cNvSpPr>
            <a:spLocks noGrp="1"/>
          </p:cNvSpPr>
          <p:nvPr>
            <p:ph type="sldNum" sz="quarter" idx="12"/>
          </p:nvPr>
        </p:nvSpPr>
        <p:spPr/>
        <p:txBody>
          <a:bodyPr/>
          <a:lstStyle/>
          <a:p>
            <a:fld id="{73332A75-A6C5-CB4E-9BCD-4DAECA8AB2B6}" type="slidenum">
              <a:rPr lang="en-US" smtClean="0"/>
              <a:pPr/>
              <a:t>27</a:t>
            </a:fld>
            <a:endParaRPr lang="en-US" dirty="0"/>
          </a:p>
        </p:txBody>
      </p:sp>
    </p:spTree>
    <p:extLst>
      <p:ext uri="{BB962C8B-B14F-4D97-AF65-F5344CB8AC3E}">
        <p14:creationId xmlns:p14="http://schemas.microsoft.com/office/powerpoint/2010/main" val="911359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9"/>
          <p:cNvPicPr>
            <a:picLocks noChangeAspect="1" noChangeArrowheads="1"/>
          </p:cNvPicPr>
          <p:nvPr/>
        </p:nvPicPr>
        <p:blipFill>
          <a:blip r:embed="rId3">
            <a:extLst>
              <a:ext uri="{28A0092B-C50C-407E-A947-70E740481C1C}">
                <a14:useLocalDpi xmlns:a14="http://schemas.microsoft.com/office/drawing/2010/main" val="0"/>
              </a:ext>
            </a:extLst>
          </a:blip>
          <a:srcRect l="22478" t="34616" r="22478"/>
          <a:stretch>
            <a:fillRect/>
          </a:stretch>
        </p:blipFill>
        <p:spPr bwMode="auto">
          <a:xfrm>
            <a:off x="0" y="0"/>
            <a:ext cx="9144000" cy="244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2"/>
          <p:cNvPicPr>
            <a:picLocks noChangeAspect="1" noChangeArrowheads="1"/>
          </p:cNvPicPr>
          <p:nvPr/>
        </p:nvPicPr>
        <p:blipFill>
          <a:blip r:embed="rId4">
            <a:extLst>
              <a:ext uri="{28A0092B-C50C-407E-A947-70E740481C1C}">
                <a14:useLocalDpi xmlns:a14="http://schemas.microsoft.com/office/drawing/2010/main" val="0"/>
              </a:ext>
            </a:extLst>
          </a:blip>
          <a:srcRect l="6506" t="11525" r="65070" b="59055"/>
          <a:stretch>
            <a:fillRect/>
          </a:stretch>
        </p:blipFill>
        <p:spPr bwMode="auto">
          <a:xfrm>
            <a:off x="0" y="5392738"/>
            <a:ext cx="9158288" cy="146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8" name="Oval 10"/>
          <p:cNvSpPr>
            <a:spLocks noChangeArrowheads="1"/>
          </p:cNvSpPr>
          <p:nvPr/>
        </p:nvSpPr>
        <p:spPr bwMode="auto">
          <a:xfrm>
            <a:off x="3733800" y="3224213"/>
            <a:ext cx="1447800" cy="1404937"/>
          </a:xfrm>
          <a:prstGeom prst="ellipse">
            <a:avLst/>
          </a:prstGeom>
          <a:solidFill>
            <a:schemeClr val="accent1">
              <a:alpha val="7843"/>
            </a:schemeClr>
          </a:solidFill>
          <a:ln w="9525" algn="ctr">
            <a:solidFill>
              <a:schemeClr val="tx1">
                <a:alpha val="0"/>
              </a:schemeClr>
            </a:solidFill>
            <a:round/>
            <a:headEnd/>
            <a:tailEnd/>
          </a:ln>
        </p:spPr>
        <p:txBody>
          <a:bodyPr/>
          <a:lstStyle>
            <a:lvl1pPr>
              <a:spcBef>
                <a:spcPct val="20000"/>
              </a:spcBef>
              <a:buClr>
                <a:srgbClr val="D52B1E"/>
              </a:buClr>
              <a:buChar char="•"/>
              <a:defRPr>
                <a:solidFill>
                  <a:srgbClr val="00337F"/>
                </a:solidFill>
                <a:latin typeface="Arial" pitchFamily="34" charset="0"/>
              </a:defRPr>
            </a:lvl1pPr>
            <a:lvl2pPr marL="742950" indent="-285750">
              <a:spcBef>
                <a:spcPct val="20000"/>
              </a:spcBef>
              <a:buClr>
                <a:srgbClr val="D52B1E"/>
              </a:buClr>
              <a:buChar char="–"/>
              <a:defRPr>
                <a:solidFill>
                  <a:srgbClr val="00337F"/>
                </a:solidFill>
                <a:latin typeface="Arial" pitchFamily="34" charset="0"/>
              </a:defRPr>
            </a:lvl2pPr>
            <a:lvl3pPr marL="1143000" indent="-228600">
              <a:spcBef>
                <a:spcPct val="20000"/>
              </a:spcBef>
              <a:buClr>
                <a:srgbClr val="D52B1E"/>
              </a:buClr>
              <a:buChar char="•"/>
              <a:defRPr>
                <a:solidFill>
                  <a:srgbClr val="00337F"/>
                </a:solidFill>
                <a:latin typeface="Arial" pitchFamily="34" charset="0"/>
              </a:defRPr>
            </a:lvl3pPr>
            <a:lvl4pPr marL="1600200" indent="-228600">
              <a:spcBef>
                <a:spcPct val="20000"/>
              </a:spcBef>
              <a:buClr>
                <a:srgbClr val="D52B1E"/>
              </a:buClr>
              <a:buChar char="–"/>
              <a:defRPr>
                <a:solidFill>
                  <a:srgbClr val="00337F"/>
                </a:solidFill>
                <a:latin typeface="Arial" pitchFamily="34" charset="0"/>
              </a:defRPr>
            </a:lvl4pPr>
            <a:lvl5pPr marL="2057400" indent="-228600">
              <a:spcBef>
                <a:spcPct val="20000"/>
              </a:spcBef>
              <a:buClr>
                <a:srgbClr val="D52B1E"/>
              </a:buClr>
              <a:buChar char="•"/>
              <a:defRPr>
                <a:solidFill>
                  <a:srgbClr val="00337F"/>
                </a:solidFill>
                <a:latin typeface="Arial" pitchFamily="34" charset="0"/>
              </a:defRPr>
            </a:lvl5pPr>
            <a:lvl6pPr marL="2514600" indent="-228600" eaLnBrk="0" fontAlgn="base" hangingPunct="0">
              <a:spcBef>
                <a:spcPct val="20000"/>
              </a:spcBef>
              <a:spcAft>
                <a:spcPct val="0"/>
              </a:spcAft>
              <a:buClr>
                <a:srgbClr val="D52B1E"/>
              </a:buClr>
              <a:buChar char="•"/>
              <a:defRPr>
                <a:solidFill>
                  <a:srgbClr val="00337F"/>
                </a:solidFill>
                <a:latin typeface="Arial" pitchFamily="34" charset="0"/>
              </a:defRPr>
            </a:lvl6pPr>
            <a:lvl7pPr marL="2971800" indent="-228600" eaLnBrk="0" fontAlgn="base" hangingPunct="0">
              <a:spcBef>
                <a:spcPct val="20000"/>
              </a:spcBef>
              <a:spcAft>
                <a:spcPct val="0"/>
              </a:spcAft>
              <a:buClr>
                <a:srgbClr val="D52B1E"/>
              </a:buClr>
              <a:buChar char="•"/>
              <a:defRPr>
                <a:solidFill>
                  <a:srgbClr val="00337F"/>
                </a:solidFill>
                <a:latin typeface="Arial" pitchFamily="34" charset="0"/>
              </a:defRPr>
            </a:lvl7pPr>
            <a:lvl8pPr marL="3429000" indent="-228600" eaLnBrk="0" fontAlgn="base" hangingPunct="0">
              <a:spcBef>
                <a:spcPct val="20000"/>
              </a:spcBef>
              <a:spcAft>
                <a:spcPct val="0"/>
              </a:spcAft>
              <a:buClr>
                <a:srgbClr val="D52B1E"/>
              </a:buClr>
              <a:buChar char="•"/>
              <a:defRPr>
                <a:solidFill>
                  <a:srgbClr val="00337F"/>
                </a:solidFill>
                <a:latin typeface="Arial" pitchFamily="34" charset="0"/>
              </a:defRPr>
            </a:lvl8pPr>
            <a:lvl9pPr marL="3886200" indent="-228600" eaLnBrk="0" fontAlgn="base" hangingPunct="0">
              <a:spcBef>
                <a:spcPct val="20000"/>
              </a:spcBef>
              <a:spcAft>
                <a:spcPct val="0"/>
              </a:spcAft>
              <a:buClr>
                <a:srgbClr val="D52B1E"/>
              </a:buClr>
              <a:buChar char="•"/>
              <a:defRPr>
                <a:solidFill>
                  <a:srgbClr val="00337F"/>
                </a:solidFill>
                <a:latin typeface="Arial" pitchFamily="34" charset="0"/>
              </a:defRPr>
            </a:lvl9pPr>
          </a:lstStyle>
          <a:p>
            <a:pPr eaLnBrk="0" fontAlgn="base" hangingPunct="0">
              <a:spcBef>
                <a:spcPct val="0"/>
              </a:spcBef>
              <a:spcAft>
                <a:spcPct val="0"/>
              </a:spcAft>
              <a:buClrTx/>
              <a:buFontTx/>
              <a:buNone/>
            </a:pPr>
            <a:endParaRPr lang="en-US" altLang="en-US" dirty="0">
              <a:solidFill>
                <a:srgbClr val="000000"/>
              </a:solidFill>
            </a:endParaRPr>
          </a:p>
        </p:txBody>
      </p:sp>
      <p:pic>
        <p:nvPicPr>
          <p:cNvPr id="6149" name="Picture 11"/>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3200400" y="4572000"/>
            <a:ext cx="2628900" cy="2105025"/>
          </a:xfrm>
          <a:noFill/>
        </p:spPr>
      </p:pic>
      <p:pic>
        <p:nvPicPr>
          <p:cNvPr id="615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0" y="4067175"/>
            <a:ext cx="24955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5900" y="3895725"/>
            <a:ext cx="26289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2047875"/>
            <a:ext cx="25431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7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2000250"/>
            <a:ext cx="26003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733800" y="3224213"/>
            <a:ext cx="1447800" cy="1404937"/>
          </a:xfrm>
          <a:prstGeom prst="ellipse">
            <a:avLst/>
          </a:prstGeom>
          <a:noFill/>
          <a:ln w="28575">
            <a:solidFill>
              <a:srgbClr val="D0D0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29" name="Arc 28"/>
          <p:cNvSpPr/>
          <p:nvPr/>
        </p:nvSpPr>
        <p:spPr>
          <a:xfrm rot="20466839">
            <a:off x="4813300" y="3276600"/>
            <a:ext cx="374650" cy="1171575"/>
          </a:xfrm>
          <a:prstGeom prst="arc">
            <a:avLst>
              <a:gd name="adj1" fmla="val 17894517"/>
              <a:gd name="adj2" fmla="val 1924689"/>
            </a:avLst>
          </a:prstGeom>
          <a:ln w="76200">
            <a:solidFill>
              <a:srgbClr val="4D4F53"/>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dirty="0">
              <a:solidFill>
                <a:srgbClr val="000000"/>
              </a:solidFill>
            </a:endParaRPr>
          </a:p>
        </p:txBody>
      </p:sp>
      <p:sp>
        <p:nvSpPr>
          <p:cNvPr id="30" name="Rectangle 29"/>
          <p:cNvSpPr/>
          <p:nvPr/>
        </p:nvSpPr>
        <p:spPr>
          <a:xfrm rot="10800000">
            <a:off x="5183188" y="3819525"/>
            <a:ext cx="912812" cy="98425"/>
          </a:xfrm>
          <a:prstGeom prst="rect">
            <a:avLst/>
          </a:prstGeom>
          <a:solidFill>
            <a:srgbClr val="4D4F5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31" name="Arc 30"/>
          <p:cNvSpPr/>
          <p:nvPr/>
        </p:nvSpPr>
        <p:spPr>
          <a:xfrm rot="3527494">
            <a:off x="4371182" y="3790156"/>
            <a:ext cx="584200" cy="1036637"/>
          </a:xfrm>
          <a:prstGeom prst="arc">
            <a:avLst>
              <a:gd name="adj1" fmla="val 18240337"/>
              <a:gd name="adj2" fmla="val 2419941"/>
            </a:avLst>
          </a:prstGeom>
          <a:noFill/>
          <a:ln w="76200">
            <a:solidFill>
              <a:srgbClr val="6CADDF"/>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dirty="0">
              <a:solidFill>
                <a:srgbClr val="000000"/>
              </a:solidFill>
            </a:endParaRPr>
          </a:p>
        </p:txBody>
      </p:sp>
      <p:sp>
        <p:nvSpPr>
          <p:cNvPr id="32" name="Rectangle 31"/>
          <p:cNvSpPr/>
          <p:nvPr/>
        </p:nvSpPr>
        <p:spPr>
          <a:xfrm>
            <a:off x="5029200" y="4291013"/>
            <a:ext cx="639763" cy="73025"/>
          </a:xfrm>
          <a:prstGeom prst="rect">
            <a:avLst/>
          </a:prstGeom>
          <a:solidFill>
            <a:srgbClr val="6CAD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33" name="Arc 32"/>
          <p:cNvSpPr/>
          <p:nvPr/>
        </p:nvSpPr>
        <p:spPr>
          <a:xfrm rot="12838778">
            <a:off x="3783013" y="3179763"/>
            <a:ext cx="430212" cy="1119187"/>
          </a:xfrm>
          <a:prstGeom prst="arc">
            <a:avLst>
              <a:gd name="adj1" fmla="val 17995671"/>
              <a:gd name="adj2" fmla="val 4000051"/>
            </a:avLst>
          </a:prstGeom>
          <a:ln w="123825">
            <a:solidFill>
              <a:srgbClr val="002C77"/>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dirty="0">
              <a:solidFill>
                <a:srgbClr val="000000"/>
              </a:solidFill>
            </a:endParaRPr>
          </a:p>
        </p:txBody>
      </p:sp>
      <p:sp>
        <p:nvSpPr>
          <p:cNvPr id="34" name="Rectangle 33"/>
          <p:cNvSpPr/>
          <p:nvPr/>
        </p:nvSpPr>
        <p:spPr>
          <a:xfrm>
            <a:off x="2743200" y="3862388"/>
            <a:ext cx="990600" cy="80962"/>
          </a:xfrm>
          <a:prstGeom prst="rect">
            <a:avLst/>
          </a:prstGeom>
          <a:solidFill>
            <a:srgbClr val="002C77"/>
          </a:solidFill>
          <a:ln w="3175">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sp>
        <p:nvSpPr>
          <p:cNvPr id="35" name="Arc 34"/>
          <p:cNvSpPr/>
          <p:nvPr/>
        </p:nvSpPr>
        <p:spPr>
          <a:xfrm rot="8517425">
            <a:off x="3808413" y="3475038"/>
            <a:ext cx="815975" cy="1266825"/>
          </a:xfrm>
          <a:prstGeom prst="arc">
            <a:avLst>
              <a:gd name="adj1" fmla="val 18367733"/>
              <a:gd name="adj2" fmla="val 2314958"/>
            </a:avLst>
          </a:prstGeom>
          <a:ln w="76200">
            <a:solidFill>
              <a:srgbClr val="A5A5A9"/>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dirty="0">
              <a:solidFill>
                <a:srgbClr val="000000"/>
              </a:solidFill>
            </a:endParaRPr>
          </a:p>
        </p:txBody>
      </p:sp>
      <p:sp>
        <p:nvSpPr>
          <p:cNvPr id="36" name="Rectangle 35"/>
          <p:cNvSpPr/>
          <p:nvPr/>
        </p:nvSpPr>
        <p:spPr>
          <a:xfrm>
            <a:off x="2971800" y="4095750"/>
            <a:ext cx="762000" cy="46038"/>
          </a:xfrm>
          <a:prstGeom prst="rect">
            <a:avLst/>
          </a:prstGeom>
          <a:solidFill>
            <a:srgbClr val="A5A5A9"/>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pic>
        <p:nvPicPr>
          <p:cNvPr id="6167" name="Picture 36"/>
          <p:cNvPicPr>
            <a:picLocks noChangeAspect="1"/>
          </p:cNvPicPr>
          <p:nvPr/>
        </p:nvPicPr>
        <p:blipFill>
          <a:blip r:embed="rId10" cstate="print">
            <a:extLst>
              <a:ext uri="{28A0092B-C50C-407E-A947-70E740481C1C}">
                <a14:useLocalDpi xmlns:a14="http://schemas.microsoft.com/office/drawing/2010/main" val="0"/>
              </a:ext>
            </a:extLst>
          </a:blip>
          <a:srcRect l="34901" r="35368" b="40479"/>
          <a:stretch>
            <a:fillRect/>
          </a:stretch>
        </p:blipFill>
        <p:spPr bwMode="auto">
          <a:xfrm>
            <a:off x="4202113" y="3660775"/>
            <a:ext cx="6000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37"/>
          <p:cNvPicPr>
            <a:picLocks noChangeAspect="1"/>
          </p:cNvPicPr>
          <p:nvPr/>
        </p:nvPicPr>
        <p:blipFill>
          <a:blip r:embed="rId10" cstate="print">
            <a:extLst>
              <a:ext uri="{28A0092B-C50C-407E-A947-70E740481C1C}">
                <a14:useLocalDpi xmlns:a14="http://schemas.microsoft.com/office/drawing/2010/main" val="0"/>
              </a:ext>
            </a:extLst>
          </a:blip>
          <a:srcRect l="62401" r="13612" b="40479"/>
          <a:stretch>
            <a:fillRect/>
          </a:stretch>
        </p:blipFill>
        <p:spPr bwMode="auto">
          <a:xfrm>
            <a:off x="4621213" y="3851275"/>
            <a:ext cx="4841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38"/>
          <p:cNvPicPr>
            <a:picLocks noChangeAspect="1"/>
          </p:cNvPicPr>
          <p:nvPr/>
        </p:nvPicPr>
        <p:blipFill>
          <a:blip r:embed="rId10" cstate="print">
            <a:extLst>
              <a:ext uri="{28A0092B-C50C-407E-A947-70E740481C1C}">
                <a14:useLocalDpi xmlns:a14="http://schemas.microsoft.com/office/drawing/2010/main" val="0"/>
              </a:ext>
            </a:extLst>
          </a:blip>
          <a:srcRect l="11887" r="63190" b="40479"/>
          <a:stretch>
            <a:fillRect/>
          </a:stretch>
        </p:blipFill>
        <p:spPr bwMode="auto">
          <a:xfrm>
            <a:off x="3889375" y="3851275"/>
            <a:ext cx="5032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1314450"/>
            <a:ext cx="25336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bwMode="auto">
          <a:xfrm>
            <a:off x="0" y="4086225"/>
            <a:ext cx="3733800" cy="28575"/>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5183188" y="3886200"/>
            <a:ext cx="3960812" cy="0"/>
          </a:xfrm>
          <a:prstGeom prst="line">
            <a:avLst/>
          </a:prstGeom>
          <a:solidFill>
            <a:schemeClr val="accent1"/>
          </a:solidFill>
          <a:ln w="57150"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4" name="TextBox 8"/>
          <p:cNvSpPr txBox="1">
            <a:spLocks noChangeArrowheads="1"/>
          </p:cNvSpPr>
          <p:nvPr/>
        </p:nvSpPr>
        <p:spPr bwMode="auto">
          <a:xfrm>
            <a:off x="304800" y="2665413"/>
            <a:ext cx="1371600" cy="646112"/>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altLang="en-US" b="1" dirty="0">
                <a:solidFill>
                  <a:srgbClr val="00337F"/>
                </a:solidFill>
              </a:rPr>
              <a:t>Condition Specific</a:t>
            </a:r>
          </a:p>
        </p:txBody>
      </p:sp>
      <p:sp>
        <p:nvSpPr>
          <p:cNvPr id="6175" name="TextBox 39"/>
          <p:cNvSpPr txBox="1">
            <a:spLocks noChangeArrowheads="1"/>
          </p:cNvSpPr>
          <p:nvPr/>
        </p:nvSpPr>
        <p:spPr bwMode="auto">
          <a:xfrm>
            <a:off x="7467600" y="4364038"/>
            <a:ext cx="1371600" cy="646112"/>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altLang="en-US" b="1" dirty="0">
                <a:solidFill>
                  <a:srgbClr val="00337F"/>
                </a:solidFill>
              </a:rPr>
              <a:t>Baseline Testing</a:t>
            </a:r>
          </a:p>
        </p:txBody>
      </p:sp>
      <p:sp>
        <p:nvSpPr>
          <p:cNvPr id="6176" name="TextBox 40"/>
          <p:cNvSpPr txBox="1">
            <a:spLocks noChangeArrowheads="1"/>
          </p:cNvSpPr>
          <p:nvPr/>
        </p:nvSpPr>
        <p:spPr bwMode="auto">
          <a:xfrm>
            <a:off x="6048375" y="6335713"/>
            <a:ext cx="286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fontAlgn="base" hangingPunct="0">
              <a:spcBef>
                <a:spcPct val="0"/>
              </a:spcBef>
              <a:spcAft>
                <a:spcPct val="0"/>
              </a:spcAft>
            </a:pPr>
            <a:r>
              <a:rPr lang="en-US" altLang="en-US" b="1" dirty="0">
                <a:solidFill>
                  <a:srgbClr val="00337F"/>
                </a:solidFill>
              </a:rPr>
              <a:t>Inova.org/YourRoadmap</a:t>
            </a:r>
          </a:p>
        </p:txBody>
      </p:sp>
      <p:sp>
        <p:nvSpPr>
          <p:cNvPr id="2" name="Rectangle 1"/>
          <p:cNvSpPr/>
          <p:nvPr/>
        </p:nvSpPr>
        <p:spPr bwMode="auto">
          <a:xfrm>
            <a:off x="5367477" y="3490913"/>
            <a:ext cx="2114410" cy="319087"/>
          </a:xfrm>
          <a:prstGeom prst="rect">
            <a:avLst/>
          </a:prstGeom>
          <a:noFill/>
          <a:ln w="571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38" name="Rectangle 37"/>
          <p:cNvSpPr/>
          <p:nvPr/>
        </p:nvSpPr>
        <p:spPr bwMode="auto">
          <a:xfrm>
            <a:off x="3486220" y="2808507"/>
            <a:ext cx="2114410" cy="319087"/>
          </a:xfrm>
          <a:prstGeom prst="rect">
            <a:avLst/>
          </a:prstGeom>
          <a:noFill/>
          <a:ln w="5715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3555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457200" y="3886200"/>
            <a:ext cx="4114800" cy="2819400"/>
          </a:xfrm>
          <a:prstGeom prst="roundRect">
            <a:avLst/>
          </a:prstGeom>
          <a:solidFill>
            <a:schemeClr val="bg1"/>
          </a:solidFill>
          <a:ln w="9525" cap="flat" cmpd="sng" algn="ctr">
            <a:noFill/>
            <a:prstDash val="solid"/>
            <a:round/>
            <a:headEnd type="none" w="med" len="med"/>
            <a:tailEnd type="none" w="med" len="med"/>
          </a:ln>
          <a:effectLst/>
          <a:extLst/>
        </p:spPr>
        <p:txBody>
          <a:bodyPr/>
          <a:lstStyle/>
          <a:p>
            <a:pPr marL="285750" indent="-285750" eaLnBrk="0" fontAlgn="base" hangingPunct="0">
              <a:spcBef>
                <a:spcPct val="0"/>
              </a:spcBef>
              <a:spcAft>
                <a:spcPct val="0"/>
              </a:spcAft>
              <a:buFont typeface="Arial" panose="020B0604020202020204" pitchFamily="34" charset="0"/>
              <a:buChar char="•"/>
              <a:defRPr/>
            </a:pPr>
            <a:endParaRPr lang="en-US" dirty="0">
              <a:solidFill>
                <a:srgbClr val="000000"/>
              </a:solidFill>
            </a:endParaRPr>
          </a:p>
          <a:p>
            <a:pPr marL="285750" indent="-285750" eaLnBrk="0" fontAlgn="base" hangingPunct="0">
              <a:spcBef>
                <a:spcPct val="0"/>
              </a:spcBef>
              <a:spcAft>
                <a:spcPct val="0"/>
              </a:spcAft>
              <a:buFont typeface="Arial" panose="020B0604020202020204" pitchFamily="34" charset="0"/>
              <a:buChar char="•"/>
              <a:defRPr/>
            </a:pPr>
            <a:endParaRPr lang="en-US" dirty="0">
              <a:solidFill>
                <a:srgbClr val="000000"/>
              </a:solidFill>
            </a:endParaRPr>
          </a:p>
          <a:p>
            <a:pPr marL="285750" indent="-285750" eaLnBrk="0" fontAlgn="base" hangingPunct="0">
              <a:spcBef>
                <a:spcPct val="0"/>
              </a:spcBef>
              <a:spcAft>
                <a:spcPct val="0"/>
              </a:spcAft>
              <a:buFont typeface="Arial" panose="020B0604020202020204" pitchFamily="34" charset="0"/>
              <a:buChar char="•"/>
              <a:defRPr/>
            </a:pPr>
            <a:endParaRPr lang="en-US" dirty="0">
              <a:solidFill>
                <a:srgbClr val="000000"/>
              </a:solidFill>
            </a:endParaRPr>
          </a:p>
          <a:p>
            <a:pPr marL="285750" indent="-285750" eaLnBrk="0" fontAlgn="base" hangingPunct="0">
              <a:spcBef>
                <a:spcPct val="0"/>
              </a:spcBef>
              <a:spcAft>
                <a:spcPct val="0"/>
              </a:spcAft>
              <a:buFont typeface="Arial" panose="020B0604020202020204" pitchFamily="34" charset="0"/>
              <a:buChar char="•"/>
              <a:defRPr/>
            </a:pPr>
            <a:endParaRPr lang="en-US" sz="1050" dirty="0">
              <a:solidFill>
                <a:srgbClr val="000000"/>
              </a:solidFill>
            </a:endParaRPr>
          </a:p>
          <a:p>
            <a:pPr eaLnBrk="0" fontAlgn="base" hangingPunct="0">
              <a:spcBef>
                <a:spcPct val="0"/>
              </a:spcBef>
              <a:spcAft>
                <a:spcPct val="0"/>
              </a:spcAft>
              <a:defRPr/>
            </a:pPr>
            <a:endParaRPr lang="en-US" sz="900" dirty="0">
              <a:solidFill>
                <a:srgbClr val="000000"/>
              </a:solidFill>
            </a:endParaRPr>
          </a:p>
          <a:p>
            <a:pPr marL="285750" indent="-285750" eaLnBrk="0" fontAlgn="base" hangingPunct="0">
              <a:spcBef>
                <a:spcPct val="0"/>
              </a:spcBef>
              <a:spcAft>
                <a:spcPct val="0"/>
              </a:spcAft>
              <a:buFont typeface="Arial" panose="020B0604020202020204" pitchFamily="34" charset="0"/>
              <a:buChar char="•"/>
              <a:defRPr/>
            </a:pPr>
            <a:r>
              <a:rPr lang="en-US" dirty="0">
                <a:solidFill>
                  <a:srgbClr val="00B0F0"/>
                </a:solidFill>
              </a:rPr>
              <a:t>Price (self-pay):	$295</a:t>
            </a:r>
          </a:p>
          <a:p>
            <a:pPr marL="285750" indent="-285750" eaLnBrk="0" fontAlgn="base" hangingPunct="0">
              <a:spcBef>
                <a:spcPct val="0"/>
              </a:spcBef>
              <a:spcAft>
                <a:spcPct val="0"/>
              </a:spcAft>
              <a:buFont typeface="Arial" panose="020B0604020202020204" pitchFamily="34" charset="0"/>
              <a:buChar char="•"/>
              <a:defRPr/>
            </a:pPr>
            <a:r>
              <a:rPr lang="en-US" dirty="0">
                <a:solidFill>
                  <a:srgbClr val="00B0F0"/>
                </a:solidFill>
              </a:rPr>
              <a:t># of genes tested:	    14</a:t>
            </a:r>
          </a:p>
          <a:p>
            <a:pPr marL="285750" indent="-285750" eaLnBrk="0" fontAlgn="base" hangingPunct="0">
              <a:spcBef>
                <a:spcPct val="0"/>
              </a:spcBef>
              <a:spcAft>
                <a:spcPct val="0"/>
              </a:spcAft>
              <a:buFont typeface="Arial" panose="020B0604020202020204" pitchFamily="34" charset="0"/>
              <a:buChar char="•"/>
              <a:defRPr/>
            </a:pPr>
            <a:r>
              <a:rPr lang="en-US" dirty="0">
                <a:solidFill>
                  <a:srgbClr val="00B0F0"/>
                </a:solidFill>
              </a:rPr>
              <a:t># of associated drugs: 	    62</a:t>
            </a:r>
          </a:p>
          <a:p>
            <a:pPr marL="285750" indent="-285750" eaLnBrk="0" fontAlgn="base" hangingPunct="0">
              <a:spcBef>
                <a:spcPct val="0"/>
              </a:spcBef>
              <a:spcAft>
                <a:spcPct val="0"/>
              </a:spcAft>
              <a:buFont typeface="Arial" panose="020B0604020202020204" pitchFamily="34" charset="0"/>
              <a:buChar char="•"/>
              <a:defRPr/>
            </a:pPr>
            <a:r>
              <a:rPr lang="en-US" dirty="0">
                <a:solidFill>
                  <a:srgbClr val="00B0F0"/>
                </a:solidFill>
              </a:rPr>
              <a:t>Method: 	  Cheek Swab</a:t>
            </a:r>
          </a:p>
        </p:txBody>
      </p:sp>
      <p:sp>
        <p:nvSpPr>
          <p:cNvPr id="9" name="Content Placeholder 2"/>
          <p:cNvSpPr txBox="1">
            <a:spLocks/>
          </p:cNvSpPr>
          <p:nvPr/>
        </p:nvSpPr>
        <p:spPr bwMode="auto">
          <a:xfrm>
            <a:off x="2286000" y="1219200"/>
            <a:ext cx="63246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rgbClr val="D52B1E"/>
              </a:buClr>
              <a:buChar char="•"/>
              <a:defRPr>
                <a:solidFill>
                  <a:srgbClr val="00337F"/>
                </a:solidFill>
                <a:latin typeface="+mn-lt"/>
                <a:ea typeface="+mn-ea"/>
                <a:cs typeface="+mn-cs"/>
              </a:defRPr>
            </a:lvl1pPr>
            <a:lvl2pPr marL="742950" indent="-285750" algn="l" rtl="0" fontAlgn="base">
              <a:spcBef>
                <a:spcPct val="20000"/>
              </a:spcBef>
              <a:spcAft>
                <a:spcPct val="0"/>
              </a:spcAft>
              <a:buClr>
                <a:srgbClr val="D52B1E"/>
              </a:buClr>
              <a:buChar char="–"/>
              <a:defRPr>
                <a:solidFill>
                  <a:srgbClr val="00337F"/>
                </a:solidFill>
                <a:latin typeface="+mn-lt"/>
              </a:defRPr>
            </a:lvl2pPr>
            <a:lvl3pPr marL="1143000" indent="-228600" algn="l" rtl="0" fontAlgn="base">
              <a:spcBef>
                <a:spcPct val="20000"/>
              </a:spcBef>
              <a:spcAft>
                <a:spcPct val="0"/>
              </a:spcAft>
              <a:buClr>
                <a:srgbClr val="D52B1E"/>
              </a:buClr>
              <a:buChar char="•"/>
              <a:defRPr>
                <a:solidFill>
                  <a:srgbClr val="00337F"/>
                </a:solidFill>
                <a:latin typeface="+mn-lt"/>
              </a:defRPr>
            </a:lvl3pPr>
            <a:lvl4pPr marL="1600200" indent="-228600" algn="l" rtl="0" fontAlgn="base">
              <a:spcBef>
                <a:spcPct val="20000"/>
              </a:spcBef>
              <a:spcAft>
                <a:spcPct val="0"/>
              </a:spcAft>
              <a:buClr>
                <a:srgbClr val="D52B1E"/>
              </a:buClr>
              <a:buChar char="–"/>
              <a:defRPr>
                <a:solidFill>
                  <a:srgbClr val="00337F"/>
                </a:solidFill>
                <a:latin typeface="+mn-lt"/>
              </a:defRPr>
            </a:lvl4pPr>
            <a:lvl5pPr marL="2057400" indent="-228600" algn="l" rtl="0" fontAlgn="base">
              <a:spcBef>
                <a:spcPct val="20000"/>
              </a:spcBef>
              <a:spcAft>
                <a:spcPct val="0"/>
              </a:spcAft>
              <a:buClr>
                <a:srgbClr val="D52B1E"/>
              </a:buClr>
              <a:buChar char="•"/>
              <a:defRPr>
                <a:solidFill>
                  <a:srgbClr val="00337F"/>
                </a:solidFill>
                <a:latin typeface="+mn-lt"/>
              </a:defRPr>
            </a:lvl5pPr>
            <a:lvl6pPr marL="2514600" indent="-228600" algn="l" rtl="0" fontAlgn="base">
              <a:spcBef>
                <a:spcPct val="20000"/>
              </a:spcBef>
              <a:spcAft>
                <a:spcPct val="0"/>
              </a:spcAft>
              <a:buClr>
                <a:srgbClr val="D52B1E"/>
              </a:buClr>
              <a:buChar char="•"/>
              <a:defRPr>
                <a:solidFill>
                  <a:srgbClr val="00337F"/>
                </a:solidFill>
                <a:latin typeface="+mn-lt"/>
              </a:defRPr>
            </a:lvl6pPr>
            <a:lvl7pPr marL="2971800" indent="-228600" algn="l" rtl="0" fontAlgn="base">
              <a:spcBef>
                <a:spcPct val="20000"/>
              </a:spcBef>
              <a:spcAft>
                <a:spcPct val="0"/>
              </a:spcAft>
              <a:buClr>
                <a:srgbClr val="D52B1E"/>
              </a:buClr>
              <a:buChar char="•"/>
              <a:defRPr>
                <a:solidFill>
                  <a:srgbClr val="00337F"/>
                </a:solidFill>
                <a:latin typeface="+mn-lt"/>
              </a:defRPr>
            </a:lvl7pPr>
            <a:lvl8pPr marL="3429000" indent="-228600" algn="l" rtl="0" fontAlgn="base">
              <a:spcBef>
                <a:spcPct val="20000"/>
              </a:spcBef>
              <a:spcAft>
                <a:spcPct val="0"/>
              </a:spcAft>
              <a:buClr>
                <a:srgbClr val="D52B1E"/>
              </a:buClr>
              <a:buChar char="•"/>
              <a:defRPr>
                <a:solidFill>
                  <a:srgbClr val="00337F"/>
                </a:solidFill>
                <a:latin typeface="+mn-lt"/>
              </a:defRPr>
            </a:lvl8pPr>
            <a:lvl9pPr marL="3886200" indent="-228600" algn="l" rtl="0" fontAlgn="base">
              <a:spcBef>
                <a:spcPct val="20000"/>
              </a:spcBef>
              <a:spcAft>
                <a:spcPct val="0"/>
              </a:spcAft>
              <a:buClr>
                <a:srgbClr val="D52B1E"/>
              </a:buClr>
              <a:buChar char="•"/>
              <a:defRPr>
                <a:solidFill>
                  <a:srgbClr val="00337F"/>
                </a:solidFill>
                <a:latin typeface="+mn-lt"/>
              </a:defRPr>
            </a:lvl9pPr>
          </a:lstStyle>
          <a:p>
            <a:pPr marL="857250" lvl="2" indent="0">
              <a:buFontTx/>
              <a:buNone/>
              <a:defRPr/>
            </a:pPr>
            <a:endParaRPr lang="en-US" sz="1000" b="1" kern="0" dirty="0"/>
          </a:p>
        </p:txBody>
      </p:sp>
      <p:sp>
        <p:nvSpPr>
          <p:cNvPr id="7" name="Rounded Rectangle 6"/>
          <p:cNvSpPr/>
          <p:nvPr/>
        </p:nvSpPr>
        <p:spPr bwMode="auto">
          <a:xfrm>
            <a:off x="4724400" y="3881438"/>
            <a:ext cx="4114800" cy="2819400"/>
          </a:xfrm>
          <a:prstGeom prst="roundRect">
            <a:avLst/>
          </a:prstGeom>
          <a:solidFill>
            <a:schemeClr val="bg1"/>
          </a:solidFill>
          <a:ln w="9525" cap="flat" cmpd="sng" algn="ctr">
            <a:noFill/>
            <a:prstDash val="solid"/>
            <a:round/>
            <a:headEnd type="none" w="med" len="med"/>
            <a:tailEnd type="none" w="med" len="med"/>
          </a:ln>
          <a:effectLst/>
          <a:extLst/>
        </p:spPr>
        <p:txBody>
          <a:bodyPr/>
          <a:lstStyle/>
          <a:p>
            <a:pPr marL="285750" indent="-285750" eaLnBrk="0" fontAlgn="base" hangingPunct="0">
              <a:spcBef>
                <a:spcPct val="0"/>
              </a:spcBef>
              <a:spcAft>
                <a:spcPct val="0"/>
              </a:spcAft>
              <a:buFont typeface="Arial" panose="020B0604020202020204" pitchFamily="34" charset="0"/>
              <a:buChar char="•"/>
              <a:defRPr/>
            </a:pPr>
            <a:endParaRPr lang="en-US" dirty="0">
              <a:solidFill>
                <a:srgbClr val="000000"/>
              </a:solidFill>
            </a:endParaRPr>
          </a:p>
          <a:p>
            <a:pPr marL="285750" indent="-285750" eaLnBrk="0" fontAlgn="base" hangingPunct="0">
              <a:spcBef>
                <a:spcPct val="0"/>
              </a:spcBef>
              <a:spcAft>
                <a:spcPct val="0"/>
              </a:spcAft>
              <a:buFont typeface="Arial" panose="020B0604020202020204" pitchFamily="34" charset="0"/>
              <a:buChar char="•"/>
              <a:defRPr/>
            </a:pPr>
            <a:endParaRPr lang="en-US" dirty="0">
              <a:solidFill>
                <a:srgbClr val="000000"/>
              </a:solidFill>
            </a:endParaRPr>
          </a:p>
          <a:p>
            <a:pPr eaLnBrk="0" fontAlgn="base" hangingPunct="0">
              <a:spcBef>
                <a:spcPct val="0"/>
              </a:spcBef>
              <a:spcAft>
                <a:spcPct val="0"/>
              </a:spcAft>
              <a:defRPr/>
            </a:pPr>
            <a:endParaRPr lang="en-US" dirty="0">
              <a:solidFill>
                <a:srgbClr val="000000"/>
              </a:solidFill>
            </a:endParaRPr>
          </a:p>
          <a:p>
            <a:pPr eaLnBrk="0" fontAlgn="base" hangingPunct="0">
              <a:spcBef>
                <a:spcPct val="0"/>
              </a:spcBef>
              <a:spcAft>
                <a:spcPct val="0"/>
              </a:spcAft>
              <a:defRPr/>
            </a:pPr>
            <a:endParaRPr lang="en-US" dirty="0">
              <a:solidFill>
                <a:srgbClr val="000000"/>
              </a:solidFill>
            </a:endParaRPr>
          </a:p>
          <a:p>
            <a:pPr marL="285750" indent="-285750" eaLnBrk="0" fontAlgn="base" hangingPunct="0">
              <a:spcBef>
                <a:spcPct val="0"/>
              </a:spcBef>
              <a:spcAft>
                <a:spcPct val="0"/>
              </a:spcAft>
              <a:buFont typeface="Arial" panose="020B0604020202020204" pitchFamily="34" charset="0"/>
              <a:buChar char="•"/>
              <a:defRPr/>
            </a:pPr>
            <a:r>
              <a:rPr lang="en-US" dirty="0">
                <a:solidFill>
                  <a:srgbClr val="00B0F0"/>
                </a:solidFill>
              </a:rPr>
              <a:t>Price (self-pay):	$195</a:t>
            </a:r>
          </a:p>
          <a:p>
            <a:pPr marL="285750" indent="-285750" eaLnBrk="0" fontAlgn="base" hangingPunct="0">
              <a:spcBef>
                <a:spcPct val="0"/>
              </a:spcBef>
              <a:spcAft>
                <a:spcPct val="0"/>
              </a:spcAft>
              <a:buFont typeface="Arial" panose="020B0604020202020204" pitchFamily="34" charset="0"/>
              <a:buChar char="•"/>
              <a:defRPr/>
            </a:pPr>
            <a:r>
              <a:rPr lang="en-US" dirty="0">
                <a:solidFill>
                  <a:srgbClr val="00B0F0"/>
                </a:solidFill>
              </a:rPr>
              <a:t># of genes tested:	      3</a:t>
            </a:r>
          </a:p>
          <a:p>
            <a:pPr marL="285750" indent="-285750" eaLnBrk="0" fontAlgn="base" hangingPunct="0">
              <a:spcBef>
                <a:spcPct val="0"/>
              </a:spcBef>
              <a:spcAft>
                <a:spcPct val="0"/>
              </a:spcAft>
              <a:buFont typeface="Arial" panose="020B0604020202020204" pitchFamily="34" charset="0"/>
              <a:buChar char="•"/>
              <a:defRPr/>
            </a:pPr>
            <a:r>
              <a:rPr lang="en-US" dirty="0">
                <a:solidFill>
                  <a:srgbClr val="00B0F0"/>
                </a:solidFill>
              </a:rPr>
              <a:t># of associated drugs: 	      7</a:t>
            </a:r>
          </a:p>
          <a:p>
            <a:pPr marL="285750" indent="-285750" eaLnBrk="0" fontAlgn="base" hangingPunct="0">
              <a:spcBef>
                <a:spcPct val="0"/>
              </a:spcBef>
              <a:spcAft>
                <a:spcPct val="0"/>
              </a:spcAft>
              <a:buFont typeface="Arial" panose="020B0604020202020204" pitchFamily="34" charset="0"/>
              <a:buChar char="•"/>
              <a:defRPr/>
            </a:pPr>
            <a:r>
              <a:rPr lang="en-US" dirty="0">
                <a:solidFill>
                  <a:srgbClr val="00B0F0"/>
                </a:solidFill>
              </a:rPr>
              <a:t>Method: 	   Cheek Swab</a:t>
            </a:r>
          </a:p>
        </p:txBody>
      </p:sp>
      <p:pic>
        <p:nvPicPr>
          <p:cNvPr id="819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88" y="1295400"/>
            <a:ext cx="31353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76800" y="2753142"/>
            <a:ext cx="3810000" cy="1938992"/>
          </a:xfrm>
          <a:prstGeom prst="rect">
            <a:avLst/>
          </a:prstGeom>
        </p:spPr>
        <p:txBody>
          <a:bodyPr>
            <a:spAutoFit/>
          </a:bodyPr>
          <a:lstStyle/>
          <a:p>
            <a:pPr marL="0" lvl="2" fontAlgn="base">
              <a:spcBef>
                <a:spcPct val="20000"/>
              </a:spcBef>
              <a:spcAft>
                <a:spcPct val="0"/>
              </a:spcAft>
              <a:buClr>
                <a:srgbClr val="D52B1E"/>
              </a:buClr>
              <a:defRPr/>
            </a:pPr>
            <a:r>
              <a:rPr lang="en-US" altLang="en-US" sz="2400" kern="0" dirty="0">
                <a:solidFill>
                  <a:srgbClr val="00337F"/>
                </a:solidFill>
              </a:rPr>
              <a:t>The </a:t>
            </a:r>
            <a:r>
              <a:rPr lang="en-US" altLang="en-US" sz="2400" b="1" kern="0" dirty="0">
                <a:solidFill>
                  <a:srgbClr val="00337F"/>
                </a:solidFill>
              </a:rPr>
              <a:t>MediMap® </a:t>
            </a:r>
            <a:r>
              <a:rPr lang="en-US" sz="2400" b="1" kern="0" dirty="0">
                <a:solidFill>
                  <a:srgbClr val="00337F"/>
                </a:solidFill>
              </a:rPr>
              <a:t>ADHD </a:t>
            </a:r>
            <a:r>
              <a:rPr lang="en-US" sz="2400" kern="0" dirty="0">
                <a:solidFill>
                  <a:srgbClr val="00337F"/>
                </a:solidFill>
              </a:rPr>
              <a:t>test is designed to provide information to more effectively manage a child’s ADHD.</a:t>
            </a:r>
          </a:p>
        </p:txBody>
      </p:sp>
      <p:sp>
        <p:nvSpPr>
          <p:cNvPr id="5" name="Rectangle 4"/>
          <p:cNvSpPr/>
          <p:nvPr/>
        </p:nvSpPr>
        <p:spPr>
          <a:xfrm>
            <a:off x="533400" y="2709208"/>
            <a:ext cx="3962400" cy="2012859"/>
          </a:xfrm>
          <a:prstGeom prst="rect">
            <a:avLst/>
          </a:prstGeom>
        </p:spPr>
        <p:txBody>
          <a:bodyPr>
            <a:spAutoFit/>
          </a:bodyPr>
          <a:lstStyle/>
          <a:p>
            <a:pPr marL="0" lvl="2" fontAlgn="base">
              <a:spcBef>
                <a:spcPct val="20000"/>
              </a:spcBef>
              <a:spcAft>
                <a:spcPct val="0"/>
              </a:spcAft>
              <a:buClr>
                <a:srgbClr val="D52B1E"/>
              </a:buClr>
              <a:defRPr/>
            </a:pPr>
            <a:r>
              <a:rPr lang="en-US" sz="2400" kern="0" dirty="0">
                <a:solidFill>
                  <a:srgbClr val="00337F"/>
                </a:solidFill>
              </a:rPr>
              <a:t>The </a:t>
            </a:r>
            <a:r>
              <a:rPr lang="en-US" sz="2400" b="1" kern="0" dirty="0">
                <a:solidFill>
                  <a:srgbClr val="00337F"/>
                </a:solidFill>
              </a:rPr>
              <a:t>MediMap® Mind </a:t>
            </a:r>
          </a:p>
          <a:p>
            <a:pPr marL="0" lvl="2" fontAlgn="base">
              <a:spcBef>
                <a:spcPct val="20000"/>
              </a:spcBef>
              <a:spcAft>
                <a:spcPct val="0"/>
              </a:spcAft>
              <a:buClr>
                <a:srgbClr val="D52B1E"/>
              </a:buClr>
              <a:defRPr/>
            </a:pPr>
            <a:r>
              <a:rPr lang="en-US" sz="2400" kern="0" dirty="0">
                <a:solidFill>
                  <a:srgbClr val="00337F"/>
                </a:solidFill>
              </a:rPr>
              <a:t>test is designed to provide information to more effectively manage mental health.</a:t>
            </a:r>
          </a:p>
        </p:txBody>
      </p:sp>
      <p:pic>
        <p:nvPicPr>
          <p:cNvPr id="8202" name="Picture 9"/>
          <p:cNvPicPr>
            <a:picLocks noChangeAspect="1"/>
          </p:cNvPicPr>
          <p:nvPr/>
        </p:nvPicPr>
        <p:blipFill>
          <a:blip r:embed="rId4" cstate="print">
            <a:extLst>
              <a:ext uri="{28A0092B-C50C-407E-A947-70E740481C1C}">
                <a14:useLocalDpi xmlns:a14="http://schemas.microsoft.com/office/drawing/2010/main" val="0"/>
              </a:ext>
            </a:extLst>
          </a:blip>
          <a:srcRect t="21750"/>
          <a:stretch>
            <a:fillRect/>
          </a:stretch>
        </p:blipFill>
        <p:spPr bwMode="auto">
          <a:xfrm>
            <a:off x="6705600" y="10541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Rounded Rectangle 1"/>
          <p:cNvSpPr>
            <a:spLocks noChangeArrowheads="1"/>
          </p:cNvSpPr>
          <p:nvPr/>
        </p:nvSpPr>
        <p:spPr bwMode="auto">
          <a:xfrm>
            <a:off x="3397250" y="1590675"/>
            <a:ext cx="304800" cy="2286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altLang="en-US" dirty="0">
              <a:solidFill>
                <a:srgbClr val="000000"/>
              </a:solidFill>
            </a:endParaRPr>
          </a:p>
        </p:txBody>
      </p:sp>
      <p:sp>
        <p:nvSpPr>
          <p:cNvPr id="8205" name="TextBox 3"/>
          <p:cNvSpPr txBox="1">
            <a:spLocks noChangeArrowheads="1"/>
          </p:cNvSpPr>
          <p:nvPr/>
        </p:nvSpPr>
        <p:spPr bwMode="auto">
          <a:xfrm>
            <a:off x="3608387" y="1371600"/>
            <a:ext cx="354013" cy="646112"/>
          </a:xfrm>
          <a:prstGeom prst="rect">
            <a:avLst/>
          </a:prstGeom>
          <a:solidFill>
            <a:schemeClr val="bg1"/>
          </a:solidFill>
          <a:ln>
            <a:noFill/>
          </a:ln>
          <a:extLst/>
        </p:spPr>
        <p:txBody>
          <a:bodyPr wrap="none">
            <a:spAutoFit/>
          </a:bodyPr>
          <a:lstStyle>
            <a:lvl1pPr>
              <a:defRPr>
                <a:solidFill>
                  <a:srgbClr val="00337F"/>
                </a:solidFill>
                <a:latin typeface="Arial" charset="0"/>
              </a:defRPr>
            </a:lvl1pPr>
            <a:lvl2pPr>
              <a:defRPr>
                <a:solidFill>
                  <a:srgbClr val="00337F"/>
                </a:solidFill>
                <a:latin typeface="Arial" charset="0"/>
              </a:defRPr>
            </a:lvl2pPr>
            <a:lvl3pPr>
              <a:defRPr>
                <a:solidFill>
                  <a:srgbClr val="00337F"/>
                </a:solidFill>
                <a:latin typeface="Arial" charset="0"/>
              </a:defRPr>
            </a:lvl3pPr>
            <a:lvl4pPr>
              <a:defRPr>
                <a:solidFill>
                  <a:srgbClr val="00337F"/>
                </a:solidFill>
                <a:latin typeface="Arial" charset="0"/>
              </a:defRPr>
            </a:lvl4pPr>
            <a:lvl5pPr>
              <a:defRPr>
                <a:solidFill>
                  <a:srgbClr val="00337F"/>
                </a:solidFill>
                <a:latin typeface="Arial" charset="0"/>
              </a:defRPr>
            </a:lvl5pPr>
            <a:lvl6pPr eaLnBrk="0" hangingPunct="0">
              <a:defRPr>
                <a:solidFill>
                  <a:srgbClr val="00337F"/>
                </a:solidFill>
                <a:latin typeface="Arial" charset="0"/>
              </a:defRPr>
            </a:lvl6pPr>
            <a:lvl7pPr eaLnBrk="0" hangingPunct="0">
              <a:defRPr>
                <a:solidFill>
                  <a:srgbClr val="00337F"/>
                </a:solidFill>
                <a:latin typeface="Arial" charset="0"/>
              </a:defRPr>
            </a:lvl7pPr>
            <a:lvl8pPr eaLnBrk="0" hangingPunct="0">
              <a:defRPr>
                <a:solidFill>
                  <a:srgbClr val="00337F"/>
                </a:solidFill>
                <a:latin typeface="Arial" charset="0"/>
              </a:defRPr>
            </a:lvl8pPr>
            <a:lvl9pPr eaLnBrk="0" hangingPunct="0">
              <a:defRPr>
                <a:solidFill>
                  <a:srgbClr val="00337F"/>
                </a:solidFill>
                <a:latin typeface="Arial" charset="0"/>
              </a:defRPr>
            </a:lvl9pPr>
          </a:lstStyle>
          <a:p>
            <a:pPr eaLnBrk="0" fontAlgn="base" hangingPunct="0">
              <a:spcBef>
                <a:spcPct val="0"/>
              </a:spcBef>
              <a:spcAft>
                <a:spcPct val="0"/>
              </a:spcAft>
            </a:pPr>
            <a:br>
              <a:rPr lang="en-US" altLang="en-US" dirty="0">
                <a:solidFill>
                  <a:srgbClr val="000000"/>
                </a:solidFill>
              </a:rPr>
            </a:br>
            <a:r>
              <a:rPr lang="en-US" altLang="en-US" dirty="0">
                <a:solidFill>
                  <a:srgbClr val="000000"/>
                </a:solidFill>
              </a:rPr>
              <a:t>®</a:t>
            </a:r>
            <a:endParaRPr lang="en-US" altLang="en-US" dirty="0"/>
          </a:p>
        </p:txBody>
      </p:sp>
    </p:spTree>
    <p:extLst>
      <p:ext uri="{BB962C8B-B14F-4D97-AF65-F5344CB8AC3E}">
        <p14:creationId xmlns:p14="http://schemas.microsoft.com/office/powerpoint/2010/main" val="706386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B764A199-21AA-45B9-A281-9225A6439D5D}"/>
              </a:ext>
            </a:extLst>
          </p:cNvPr>
          <p:cNvSpPr>
            <a:spLocks noGrp="1" noChangeArrowheads="1"/>
          </p:cNvSpPr>
          <p:nvPr>
            <p:ph type="title"/>
          </p:nvPr>
        </p:nvSpPr>
        <p:spPr/>
        <p:txBody>
          <a:bodyPr/>
          <a:lstStyle/>
          <a:p>
            <a:pPr eaLnBrk="1" hangingPunct="1"/>
            <a:r>
              <a:rPr lang="en-US" altLang="en-US"/>
              <a:t>Overview of Inova Behavioral Health</a:t>
            </a:r>
          </a:p>
        </p:txBody>
      </p:sp>
      <p:sp>
        <p:nvSpPr>
          <p:cNvPr id="4099" name="Rectangle 3">
            <a:extLst>
              <a:ext uri="{FF2B5EF4-FFF2-40B4-BE49-F238E27FC236}">
                <a16:creationId xmlns:a16="http://schemas.microsoft.com/office/drawing/2014/main" id="{7D472C5D-B1C3-7A49-AA14-31B373BB2F93}"/>
              </a:ext>
            </a:extLst>
          </p:cNvPr>
          <p:cNvSpPr>
            <a:spLocks noGrp="1" noChangeArrowheads="1"/>
          </p:cNvSpPr>
          <p:nvPr>
            <p:ph type="body" idx="1"/>
          </p:nvPr>
        </p:nvSpPr>
        <p:spPr>
          <a:xfrm>
            <a:off x="457200" y="1295400"/>
            <a:ext cx="8229600" cy="5410200"/>
          </a:xfrm>
        </p:spPr>
        <p:txBody>
          <a:bodyPr/>
          <a:lstStyle/>
          <a:p>
            <a:pPr marL="0" indent="0">
              <a:buFontTx/>
              <a:buNone/>
              <a:defRPr/>
            </a:pPr>
            <a:endParaRPr lang="en-US" dirty="0"/>
          </a:p>
          <a:p>
            <a:pPr marL="0" indent="0">
              <a:buFontTx/>
              <a:buNone/>
              <a:defRPr/>
            </a:pPr>
            <a:endParaRPr lang="en-US" dirty="0"/>
          </a:p>
          <a:p>
            <a:pPr marL="0" indent="0">
              <a:buFontTx/>
              <a:buNone/>
              <a:defRPr/>
            </a:pPr>
            <a:r>
              <a:rPr lang="en-US" dirty="0"/>
              <a:t>Full continuum of Behavioral Health services</a:t>
            </a:r>
          </a:p>
          <a:p>
            <a:pPr lvl="1">
              <a:defRPr/>
            </a:pPr>
            <a:r>
              <a:rPr lang="en-US" dirty="0"/>
              <a:t>87 adult psychiatric inpatient beds</a:t>
            </a:r>
          </a:p>
          <a:p>
            <a:pPr lvl="1">
              <a:defRPr/>
            </a:pPr>
            <a:r>
              <a:rPr lang="en-US" dirty="0"/>
              <a:t>2 PHP (ADC of 20)</a:t>
            </a:r>
          </a:p>
          <a:p>
            <a:pPr lvl="1">
              <a:defRPr/>
            </a:pPr>
            <a:r>
              <a:rPr lang="en-US" dirty="0"/>
              <a:t>5 outpatient clinics (med management and therapy)</a:t>
            </a:r>
          </a:p>
          <a:p>
            <a:pPr lvl="1">
              <a:defRPr/>
            </a:pPr>
            <a:r>
              <a:rPr lang="en-US" dirty="0"/>
              <a:t>Child and Adolescent Services</a:t>
            </a:r>
          </a:p>
          <a:p>
            <a:pPr lvl="1">
              <a:defRPr/>
            </a:pPr>
            <a:r>
              <a:rPr lang="en-US" dirty="0"/>
              <a:t>Substance Abuse services </a:t>
            </a:r>
          </a:p>
          <a:p>
            <a:pPr lvl="2">
              <a:defRPr/>
            </a:pPr>
            <a:r>
              <a:rPr lang="en-US" dirty="0"/>
              <a:t>Inpatient detoxification</a:t>
            </a:r>
            <a:endParaRPr lang="en-US" dirty="0">
              <a:sym typeface="Wingdings" pitchFamily="2" charset="2"/>
            </a:endParaRPr>
          </a:p>
          <a:p>
            <a:pPr lvl="2">
              <a:defRPr/>
            </a:pPr>
            <a:r>
              <a:rPr lang="en-US" dirty="0">
                <a:sym typeface="Wingdings" pitchFamily="2" charset="2"/>
              </a:rPr>
              <a:t>Day Treatment</a:t>
            </a:r>
          </a:p>
          <a:p>
            <a:pPr lvl="2">
              <a:defRPr/>
            </a:pPr>
            <a:r>
              <a:rPr lang="en-US" dirty="0">
                <a:sym typeface="Wingdings" pitchFamily="2" charset="2"/>
              </a:rPr>
              <a:t>Intensive Outpatient Program</a:t>
            </a:r>
          </a:p>
          <a:p>
            <a:pPr lvl="2">
              <a:defRPr/>
            </a:pPr>
            <a:r>
              <a:rPr lang="en-US" dirty="0">
                <a:sym typeface="Wingdings" pitchFamily="2" charset="2"/>
              </a:rPr>
              <a:t>Medication Assisted Therapy</a:t>
            </a:r>
          </a:p>
          <a:p>
            <a:pPr lvl="2">
              <a:defRPr/>
            </a:pPr>
            <a:r>
              <a:rPr lang="en-US" dirty="0">
                <a:sym typeface="Wingdings" pitchFamily="2" charset="2"/>
              </a:rPr>
              <a:t>Relapse Prevention</a:t>
            </a:r>
          </a:p>
          <a:p>
            <a:pPr lvl="1">
              <a:defRPr/>
            </a:pPr>
            <a:r>
              <a:rPr lang="en-US" dirty="0">
                <a:sym typeface="Wingdings" pitchFamily="2" charset="2"/>
              </a:rPr>
              <a:t>Psychiatric Assessment Center and Urgent Care</a:t>
            </a:r>
            <a:endParaRPr lang="en-US" dirty="0"/>
          </a:p>
          <a:p>
            <a:pPr lvl="1">
              <a:defRPr/>
            </a:pPr>
            <a:endParaRPr lang="en-US" dirty="0"/>
          </a:p>
          <a:p>
            <a:pPr eaLnBrk="1" hangingPunct="1">
              <a:defRPr/>
            </a:pPr>
            <a:endParaRPr lang="en-US" altLang="en-US" dirty="0"/>
          </a:p>
        </p:txBody>
      </p:sp>
    </p:spTree>
    <p:extLst>
      <p:ext uri="{BB962C8B-B14F-4D97-AF65-F5344CB8AC3E}">
        <p14:creationId xmlns:p14="http://schemas.microsoft.com/office/powerpoint/2010/main" val="4056636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a:t>Gene/Drug List Example: </a:t>
            </a:r>
            <a:r>
              <a:rPr lang="en-US" altLang="en-US" dirty="0">
                <a:solidFill>
                  <a:srgbClr val="00B0F0"/>
                </a:solidFill>
                <a:hlinkClick r:id="rId2"/>
              </a:rPr>
              <a:t>62 Drugs | 14 Genes</a:t>
            </a:r>
            <a:endParaRPr lang="en-US" altLang="en-US" dirty="0">
              <a:solidFill>
                <a:srgbClr val="00B0F0"/>
              </a:solidFill>
            </a:endParaRP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24125"/>
            <a:ext cx="914400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35063"/>
            <a:ext cx="6248400" cy="138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314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Gene/Drug List Example: 7 Drugs | 3 Genes</a:t>
            </a:r>
          </a:p>
        </p:txBody>
      </p:sp>
      <p:pic>
        <p:nvPicPr>
          <p:cNvPr id="204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5163"/>
            <a:ext cx="9104313" cy="3576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71056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242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EHR &amp; BPAs</a:t>
            </a:r>
          </a:p>
        </p:txBody>
      </p:sp>
      <p:pic>
        <p:nvPicPr>
          <p:cNvPr id="5"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7847" y1="85785" x2="7847" y2="85785"/>
                        <a14:foregroundMark x1="3636" y1="87763" x2="20478" y2="71075"/>
                        <a14:foregroundMark x1="15981" y1="98517" x2="48517" y2="83436"/>
                        <a14:foregroundMark x1="77416" y1="14957" x2="88134" y2="124"/>
                        <a14:foregroundMark x1="78947" y1="11125" x2="58278" y2="1483"/>
                        <a14:foregroundMark x1="62392" y1="1978" x2="56651" y2="124"/>
                        <a14:foregroundMark x1="59617" y1="3337" x2="43158" y2="3585"/>
                        <a14:backgroundMark x1="47847" y1="23115" x2="47847" y2="23115"/>
                        <a14:backgroundMark x1="47273" y1="22621" x2="37512" y2="22002"/>
                        <a14:backgroundMark x1="42584" y1="20643" x2="48038" y2="23115"/>
                        <a14:backgroundMark x1="47273" y1="23239" x2="24498" y2="22126"/>
                        <a14:backgroundMark x1="47847" y1="22868" x2="24019" y2="23733"/>
                        <a14:backgroundMark x1="95502" y1="78368" x2="95502" y2="78368"/>
                        <a14:backgroundMark x1="92440" y1="70952" x2="94737" y2="88010"/>
                        <a14:backgroundMark x1="85742" y1="71817" x2="85359" y2="82324"/>
                        <a14:backgroundMark x1="70526" y1="73918" x2="71196" y2="84672"/>
                      </a14:backgroundRemoval>
                    </a14:imgEffect>
                  </a14:imgLayer>
                </a14:imgProps>
              </a:ext>
              <a:ext uri="{28A0092B-C50C-407E-A947-70E740481C1C}">
                <a14:useLocalDpi xmlns:a14="http://schemas.microsoft.com/office/drawing/2010/main" val="0"/>
              </a:ext>
            </a:extLst>
          </a:blip>
          <a:srcRect l="40854" t="1559" b="3758"/>
          <a:stretch/>
        </p:blipFill>
        <p:spPr bwMode="auto">
          <a:xfrm>
            <a:off x="0" y="1097507"/>
            <a:ext cx="4648200" cy="5760493"/>
          </a:xfrm>
          <a:prstGeom prst="rect">
            <a:avLst/>
          </a:prstGeom>
          <a:noFill/>
          <a:ln>
            <a:noFill/>
          </a:ln>
          <a:effectLst>
            <a:outerShdw blurRad="50800" dist="50800" dir="5400000" algn="ctr" rotWithShape="0">
              <a:srgbClr val="000000">
                <a:alpha val="39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0" b="100000" l="0" r="100000">
                        <a14:foregroundMark x1="7847" y1="85785" x2="7847" y2="85785"/>
                        <a14:foregroundMark x1="3636" y1="87763" x2="20478" y2="71075"/>
                        <a14:foregroundMark x1="15981" y1="98517" x2="48517" y2="83436"/>
                        <a14:foregroundMark x1="77416" y1="14957" x2="88134" y2="124"/>
                        <a14:foregroundMark x1="78947" y1="11125" x2="58278" y2="1483"/>
                        <a14:foregroundMark x1="62392" y1="1978" x2="56651" y2="124"/>
                        <a14:foregroundMark x1="59617" y1="3337" x2="43158" y2="3585"/>
                        <a14:backgroundMark x1="47847" y1="23115" x2="47847" y2="23115"/>
                        <a14:backgroundMark x1="47273" y1="22621" x2="37512" y2="22002"/>
                        <a14:backgroundMark x1="42584" y1="20643" x2="48038" y2="23115"/>
                        <a14:backgroundMark x1="47273" y1="23239" x2="24498" y2="22126"/>
                        <a14:backgroundMark x1="47847" y1="22868" x2="24019" y2="23733"/>
                        <a14:backgroundMark x1="95502" y1="78368" x2="95502" y2="78368"/>
                        <a14:backgroundMark x1="92440" y1="70952" x2="94737" y2="88010"/>
                        <a14:backgroundMark x1="85742" y1="71817" x2="85359" y2="82324"/>
                        <a14:backgroundMark x1="70526" y1="73918" x2="71196" y2="84672"/>
                      </a14:backgroundRemoval>
                    </a14:imgEffect>
                    <a14:imgEffect>
                      <a14:sharpenSoften amount="-100000"/>
                    </a14:imgEffect>
                  </a14:imgLayer>
                </a14:imgProps>
              </a:ext>
              <a:ext uri="{28A0092B-C50C-407E-A947-70E740481C1C}">
                <a14:useLocalDpi xmlns:a14="http://schemas.microsoft.com/office/drawing/2010/main" val="0"/>
              </a:ext>
            </a:extLst>
          </a:blip>
          <a:srcRect l="50000" t="3406" b="93676"/>
          <a:stretch/>
        </p:blipFill>
        <p:spPr bwMode="auto">
          <a:xfrm>
            <a:off x="0" y="1097507"/>
            <a:ext cx="744978" cy="1331794"/>
          </a:xfrm>
          <a:prstGeom prst="rect">
            <a:avLst/>
          </a:prstGeom>
          <a:noFill/>
          <a:ln>
            <a:noFill/>
          </a:ln>
          <a:effectLst>
            <a:outerShdw dist="50800" sx="1000" sy="1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76666"/>
          <a:stretch/>
        </p:blipFill>
        <p:spPr bwMode="auto">
          <a:xfrm>
            <a:off x="3962400" y="6387152"/>
            <a:ext cx="5038725" cy="47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1" y="685800"/>
            <a:ext cx="2981325" cy="385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715126" y="1981200"/>
            <a:ext cx="2313952" cy="1754326"/>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6">
                    <a:lumMod val="75000"/>
                  </a:schemeClr>
                </a:solidFill>
              </a:rPr>
              <a:t>Results populate EHR</a:t>
            </a:r>
          </a:p>
          <a:p>
            <a:pPr marL="285750" indent="-285750">
              <a:buFont typeface="Arial" panose="020B0604020202020204" pitchFamily="34" charset="0"/>
              <a:buChar char="•"/>
            </a:pPr>
            <a:r>
              <a:rPr lang="en-US" dirty="0">
                <a:solidFill>
                  <a:schemeClr val="accent6">
                    <a:lumMod val="75000"/>
                  </a:schemeClr>
                </a:solidFill>
              </a:rPr>
              <a:t>Reports to patients and physicians</a:t>
            </a:r>
          </a:p>
          <a:p>
            <a:pPr marL="285750" indent="-285750">
              <a:buFont typeface="Arial" panose="020B0604020202020204" pitchFamily="34" charset="0"/>
              <a:buChar char="•"/>
            </a:pPr>
            <a:r>
              <a:rPr lang="en-US" dirty="0">
                <a:solidFill>
                  <a:schemeClr val="accent6">
                    <a:lumMod val="75000"/>
                  </a:schemeClr>
                </a:solidFill>
              </a:rPr>
              <a:t>Expert “back-up”</a:t>
            </a:r>
          </a:p>
        </p:txBody>
      </p:sp>
      <p:pic>
        <p:nvPicPr>
          <p:cNvPr id="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4887" r="24883" b="35549"/>
          <a:stretch/>
        </p:blipFill>
        <p:spPr bwMode="auto">
          <a:xfrm>
            <a:off x="3733801" y="3979464"/>
            <a:ext cx="5257800" cy="234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705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0999" y="0"/>
            <a:ext cx="6466681" cy="1143000"/>
          </a:xfrm>
        </p:spPr>
        <p:txBody>
          <a:bodyPr/>
          <a:lstStyle/>
          <a:p>
            <a:pPr eaLnBrk="1" hangingPunct="1"/>
            <a:r>
              <a:rPr lang="en-US" altLang="en-US" dirty="0"/>
              <a:t>MediMap®  Sample Report  &amp; Dosing Guidance </a:t>
            </a:r>
          </a:p>
        </p:txBody>
      </p:sp>
      <p:pic>
        <p:nvPicPr>
          <p:cNvPr id="5" name="Picture 4" descr="Screen Clipping"/>
          <p:cNvPicPr>
            <a:picLocks noChangeAspect="1"/>
          </p:cNvPicPr>
          <p:nvPr/>
        </p:nvPicPr>
        <p:blipFill>
          <a:blip r:embed="rId2"/>
          <a:stretch>
            <a:fillRect/>
          </a:stretch>
        </p:blipFill>
        <p:spPr>
          <a:xfrm>
            <a:off x="4402138" y="990600"/>
            <a:ext cx="4727575" cy="3262313"/>
          </a:xfrm>
          <a:prstGeom prst="rect">
            <a:avLst/>
          </a:prstGeom>
          <a:ln>
            <a:noFill/>
          </a:ln>
          <a:effectLst>
            <a:outerShdw blurRad="292100" dist="139700" dir="2700000" algn="tl" rotWithShape="0">
              <a:srgbClr val="333333">
                <a:alpha val="65000"/>
              </a:srgbClr>
            </a:outerShdw>
          </a:effectLst>
        </p:spPr>
      </p:pic>
      <p:pic>
        <p:nvPicPr>
          <p:cNvPr id="6" name="Picture 5" descr="Screen Clipping"/>
          <p:cNvPicPr>
            <a:picLocks noChangeAspect="1"/>
          </p:cNvPicPr>
          <p:nvPr/>
        </p:nvPicPr>
        <p:blipFill>
          <a:blip r:embed="rId3"/>
          <a:stretch>
            <a:fillRect/>
          </a:stretch>
        </p:blipFill>
        <p:spPr>
          <a:xfrm>
            <a:off x="4475163" y="4262438"/>
            <a:ext cx="4745037" cy="2484437"/>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90600"/>
            <a:ext cx="4402137" cy="458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177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a:t>Evidence Levels (Actionable vs. Informative)</a:t>
            </a:r>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085850"/>
            <a:ext cx="8610600"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133600" y="1981200"/>
            <a:ext cx="1676400" cy="457200"/>
          </a:xfrm>
          <a:prstGeom prst="rect">
            <a:avLst/>
          </a:prstGeom>
          <a:noFill/>
          <a:ln w="38100" cap="flat" cmpd="sng" algn="ctr">
            <a:solidFill>
              <a:srgbClr val="0033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000000"/>
              </a:solidFill>
            </a:endParaRPr>
          </a:p>
        </p:txBody>
      </p:sp>
      <p:sp>
        <p:nvSpPr>
          <p:cNvPr id="5" name="Rectangle 4"/>
          <p:cNvSpPr/>
          <p:nvPr/>
        </p:nvSpPr>
        <p:spPr bwMode="auto">
          <a:xfrm>
            <a:off x="2133600" y="6324600"/>
            <a:ext cx="1676400" cy="457200"/>
          </a:xfrm>
          <a:prstGeom prst="rect">
            <a:avLst/>
          </a:prstGeom>
          <a:noFill/>
          <a:ln w="38100" cap="flat" cmpd="sng" algn="ctr">
            <a:solidFill>
              <a:srgbClr val="0033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3411578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a:t>All of our results are based on the highest level of </a:t>
            </a:r>
            <a:br>
              <a:rPr lang="en-US" dirty="0"/>
            </a:br>
            <a:r>
              <a:rPr lang="en-US" dirty="0"/>
              <a:t>evidence provided by PGx Review Bodies</a:t>
            </a:r>
            <a:endParaRPr lang="en-US" altLang="en-US" dirty="0"/>
          </a:p>
        </p:txBody>
      </p:sp>
      <p:pic>
        <p:nvPicPr>
          <p:cNvPr id="5" name="Picture 4"/>
          <p:cNvPicPr>
            <a:picLocks noChangeAspect="1"/>
          </p:cNvPicPr>
          <p:nvPr/>
        </p:nvPicPr>
        <p:blipFill>
          <a:blip r:embed="rId2"/>
          <a:stretch>
            <a:fillRect/>
          </a:stretch>
        </p:blipFill>
        <p:spPr>
          <a:xfrm>
            <a:off x="445952" y="1295400"/>
            <a:ext cx="3374870" cy="1373629"/>
          </a:xfrm>
          <a:prstGeom prst="rect">
            <a:avLst/>
          </a:prstGeom>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429" y="3521896"/>
            <a:ext cx="4263422"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436" y="1365584"/>
            <a:ext cx="1357939" cy="1352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0440" y="2776533"/>
            <a:ext cx="3382911" cy="61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a:stretch>
            <a:fillRect/>
          </a:stretch>
        </p:blipFill>
        <p:spPr>
          <a:xfrm>
            <a:off x="5881895" y="1505265"/>
            <a:ext cx="1929525" cy="1239416"/>
          </a:xfrm>
          <a:prstGeom prst="rect">
            <a:avLst/>
          </a:prstGeom>
        </p:spPr>
      </p:pic>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952" y="3506681"/>
            <a:ext cx="2685142" cy="55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2683672"/>
            <a:ext cx="2902494" cy="800000"/>
          </a:xfrm>
          <a:prstGeom prst="rect">
            <a:avLst/>
          </a:prstGeom>
        </p:spPr>
      </p:pic>
      <p:sp>
        <p:nvSpPr>
          <p:cNvPr id="2" name="Slide Number Placeholder 1"/>
          <p:cNvSpPr>
            <a:spLocks noGrp="1"/>
          </p:cNvSpPr>
          <p:nvPr>
            <p:ph type="sldNum" sz="quarter" idx="12"/>
          </p:nvPr>
        </p:nvSpPr>
        <p:spPr/>
        <p:txBody>
          <a:bodyPr/>
          <a:lstStyle/>
          <a:p>
            <a:pPr>
              <a:defRPr/>
            </a:pPr>
            <a:fld id="{B416FBEE-9B38-4097-AB03-26339C9FAB76}" type="slidenum">
              <a:rPr lang="en-US" altLang="en-US" smtClean="0">
                <a:solidFill>
                  <a:srgbClr val="000000"/>
                </a:solidFill>
              </a:rPr>
              <a:pPr>
                <a:defRPr/>
              </a:pPr>
              <a:t>35</a:t>
            </a:fld>
            <a:endParaRPr lang="en-US" altLang="en-US" dirty="0">
              <a:solidFill>
                <a:srgbClr val="00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303620580"/>
              </p:ext>
            </p:extLst>
          </p:nvPr>
        </p:nvGraphicFramePr>
        <p:xfrm>
          <a:off x="445952" y="4419600"/>
          <a:ext cx="8199256" cy="1636004"/>
        </p:xfrm>
        <a:graphic>
          <a:graphicData uri="http://schemas.openxmlformats.org/drawingml/2006/table">
            <a:tbl>
              <a:tblPr firstCol="1">
                <a:tableStyleId>{93296810-A885-4BE3-A3E7-6D5BEEA58F35}</a:tableStyleId>
              </a:tblPr>
              <a:tblGrid>
                <a:gridCol w="2501006">
                  <a:extLst>
                    <a:ext uri="{9D8B030D-6E8A-4147-A177-3AD203B41FA5}">
                      <a16:colId xmlns:a16="http://schemas.microsoft.com/office/drawing/2014/main" val="20000"/>
                    </a:ext>
                  </a:extLst>
                </a:gridCol>
                <a:gridCol w="1406815">
                  <a:extLst>
                    <a:ext uri="{9D8B030D-6E8A-4147-A177-3AD203B41FA5}">
                      <a16:colId xmlns:a16="http://schemas.microsoft.com/office/drawing/2014/main" val="20001"/>
                    </a:ext>
                  </a:extLst>
                </a:gridCol>
                <a:gridCol w="4291435">
                  <a:extLst>
                    <a:ext uri="{9D8B030D-6E8A-4147-A177-3AD203B41FA5}">
                      <a16:colId xmlns:a16="http://schemas.microsoft.com/office/drawing/2014/main" val="20002"/>
                    </a:ext>
                  </a:extLst>
                </a:gridCol>
              </a:tblGrid>
              <a:tr h="843711">
                <a:tc>
                  <a:txBody>
                    <a:bodyPr/>
                    <a:lstStyle/>
                    <a:p>
                      <a:pPr lvl="0" algn="ctr" fontAlgn="ctr"/>
                      <a:r>
                        <a:rPr lang="en-US" sz="1400" u="none" strike="noStrike" dirty="0">
                          <a:effectLst/>
                        </a:rPr>
                        <a:t>Evidence Level 1</a:t>
                      </a:r>
                      <a:endParaRPr lang="en-US" sz="1400" b="1" i="0" u="none" strike="noStrike" dirty="0">
                        <a:solidFill>
                          <a:srgbClr val="000000"/>
                        </a:solidFill>
                        <a:effectLst/>
                        <a:latin typeface="Calibri"/>
                      </a:endParaRPr>
                    </a:p>
                  </a:txBody>
                  <a:tcPr marL="5511" marR="5511" marT="5511" marB="0" anchor="ctr"/>
                </a:tc>
                <a:tc>
                  <a:txBody>
                    <a:bodyPr/>
                    <a:lstStyle/>
                    <a:p>
                      <a:pPr algn="ctr" fontAlgn="ctr"/>
                      <a:r>
                        <a:rPr lang="en-US" sz="1400" u="none" strike="noStrike" dirty="0">
                          <a:effectLst/>
                        </a:rPr>
                        <a:t>Actionable</a:t>
                      </a:r>
                      <a:endParaRPr lang="en-US" sz="1400" b="1" i="0" u="none" strike="noStrike" dirty="0">
                        <a:solidFill>
                          <a:srgbClr val="000000"/>
                        </a:solidFill>
                        <a:effectLst/>
                        <a:latin typeface="Calibri"/>
                      </a:endParaRPr>
                    </a:p>
                  </a:txBody>
                  <a:tcPr marL="5511" marR="5511" marT="5511" marB="0" anchor="ctr"/>
                </a:tc>
                <a:tc>
                  <a:txBody>
                    <a:bodyPr/>
                    <a:lstStyle/>
                    <a:p>
                      <a:pPr algn="l" fontAlgn="ctr"/>
                      <a:r>
                        <a:rPr lang="en-US" sz="1400" u="none" strike="noStrike" dirty="0">
                          <a:effectLst/>
                        </a:rPr>
                        <a:t>ESTABLISHED EVIDENCE-BASED CLINICAL GUIDELINES</a:t>
                      </a:r>
                      <a:endParaRPr lang="en-US" sz="1400" b="1" i="0" u="none" strike="noStrike" dirty="0">
                        <a:solidFill>
                          <a:srgbClr val="000000"/>
                        </a:solidFill>
                        <a:effectLst/>
                        <a:latin typeface="Calibri"/>
                      </a:endParaRPr>
                    </a:p>
                  </a:txBody>
                  <a:tcPr marL="5511" marR="5511" marT="5511" marB="0" anchor="ctr"/>
                </a:tc>
                <a:extLst>
                  <a:ext uri="{0D108BD9-81ED-4DB2-BD59-A6C34878D82A}">
                    <a16:rowId xmlns:a16="http://schemas.microsoft.com/office/drawing/2014/main" val="10000"/>
                  </a:ext>
                </a:extLst>
              </a:tr>
              <a:tr h="792293">
                <a:tc>
                  <a:txBody>
                    <a:bodyPr/>
                    <a:lstStyle/>
                    <a:p>
                      <a:pPr lvl="0" algn="ctr" fontAlgn="ctr"/>
                      <a:r>
                        <a:rPr lang="en-US" sz="1400" u="none" strike="noStrike" dirty="0">
                          <a:effectLst/>
                        </a:rPr>
                        <a:t>Evidence Level 2</a:t>
                      </a:r>
                      <a:endParaRPr lang="en-US" sz="1400" b="1" i="0" u="none" strike="noStrike" dirty="0">
                        <a:solidFill>
                          <a:srgbClr val="000000"/>
                        </a:solidFill>
                        <a:effectLst/>
                        <a:latin typeface="Calibri"/>
                      </a:endParaRPr>
                    </a:p>
                  </a:txBody>
                  <a:tcPr marL="5511" marR="5511" marT="5511" marB="0" anchor="ctr"/>
                </a:tc>
                <a:tc>
                  <a:txBody>
                    <a:bodyPr/>
                    <a:lstStyle/>
                    <a:p>
                      <a:pPr algn="ctr" fontAlgn="ctr"/>
                      <a:r>
                        <a:rPr lang="en-US" sz="1400" u="none" strike="noStrike" dirty="0">
                          <a:effectLst/>
                        </a:rPr>
                        <a:t>Informative</a:t>
                      </a:r>
                      <a:endParaRPr lang="en-US" sz="1400" b="1" i="0" u="none" strike="noStrike" dirty="0">
                        <a:solidFill>
                          <a:srgbClr val="000000"/>
                        </a:solidFill>
                        <a:effectLst/>
                        <a:latin typeface="Calibri"/>
                      </a:endParaRPr>
                    </a:p>
                  </a:txBody>
                  <a:tcPr marL="5511" marR="5511" marT="5511" marB="0" anchor="ctr"/>
                </a:tc>
                <a:tc>
                  <a:txBody>
                    <a:bodyPr/>
                    <a:lstStyle/>
                    <a:p>
                      <a:pPr algn="l" fontAlgn="ctr"/>
                      <a:r>
                        <a:rPr lang="en-US" sz="1400" u="none" strike="noStrike" dirty="0">
                          <a:effectLst/>
                        </a:rPr>
                        <a:t>DRUG-GENE ASSOCIATIONS REQUIRING FURTHER INVESTIGATION</a:t>
                      </a:r>
                      <a:endParaRPr lang="en-US" sz="1400" b="1" i="0" u="none" strike="noStrike" dirty="0">
                        <a:solidFill>
                          <a:srgbClr val="000000"/>
                        </a:solidFill>
                        <a:effectLst/>
                        <a:latin typeface="Calibri"/>
                      </a:endParaRPr>
                    </a:p>
                  </a:txBody>
                  <a:tcPr marL="5511" marR="5511" marT="5511"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3406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1"/>
          <p:cNvGrpSpPr>
            <a:grpSpLocks/>
          </p:cNvGrpSpPr>
          <p:nvPr/>
        </p:nvGrpSpPr>
        <p:grpSpPr bwMode="auto">
          <a:xfrm>
            <a:off x="-9525" y="0"/>
            <a:ext cx="9153525" cy="6858000"/>
            <a:chOff x="-8792" y="-1"/>
            <a:chExt cx="9152792" cy="6858001"/>
          </a:xfrm>
        </p:grpSpPr>
        <p:pic>
          <p:nvPicPr>
            <p:cNvPr id="4103" name="Picture 2"/>
            <p:cNvPicPr>
              <a:picLocks noChangeAspect="1" noChangeArrowheads="1"/>
            </p:cNvPicPr>
            <p:nvPr/>
          </p:nvPicPr>
          <p:blipFill>
            <a:blip r:embed="rId3">
              <a:extLst>
                <a:ext uri="{28A0092B-C50C-407E-A947-70E740481C1C}">
                  <a14:useLocalDpi xmlns:a14="http://schemas.microsoft.com/office/drawing/2010/main" val="0"/>
                </a:ext>
              </a:extLst>
            </a:blip>
            <a:srcRect t="3148"/>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04" name="Group 6"/>
            <p:cNvGrpSpPr>
              <a:grpSpLocks/>
            </p:cNvGrpSpPr>
            <p:nvPr/>
          </p:nvGrpSpPr>
          <p:grpSpPr bwMode="auto">
            <a:xfrm>
              <a:off x="-8792" y="555016"/>
              <a:ext cx="5190392" cy="1366142"/>
              <a:chOff x="-8792" y="555016"/>
              <a:chExt cx="5190392" cy="1366142"/>
            </a:xfrm>
          </p:grpSpPr>
          <p:pic>
            <p:nvPicPr>
              <p:cNvPr id="4105" name="Picture 1"/>
              <p:cNvPicPr>
                <a:picLocks noChangeAspect="1"/>
              </p:cNvPicPr>
              <p:nvPr/>
            </p:nvPicPr>
            <p:blipFill>
              <a:blip r:embed="rId4" cstate="print">
                <a:extLst>
                  <a:ext uri="{28A0092B-C50C-407E-A947-70E740481C1C}">
                    <a14:useLocalDpi xmlns:a14="http://schemas.microsoft.com/office/drawing/2010/main" val="0"/>
                  </a:ext>
                </a:extLst>
              </a:blip>
              <a:srcRect t="6163" r="56827" b="75439"/>
              <a:stretch>
                <a:fillRect/>
              </a:stretch>
            </p:blipFill>
            <p:spPr bwMode="auto">
              <a:xfrm>
                <a:off x="-8792" y="555016"/>
                <a:ext cx="4809392" cy="136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
              <p:cNvPicPr>
                <a:picLocks noChangeAspect="1"/>
              </p:cNvPicPr>
              <p:nvPr/>
            </p:nvPicPr>
            <p:blipFill>
              <a:blip r:embed="rId5" cstate="print">
                <a:extLst>
                  <a:ext uri="{28A0092B-C50C-407E-A947-70E740481C1C}">
                    <a14:useLocalDpi xmlns:a14="http://schemas.microsoft.com/office/drawing/2010/main" val="0"/>
                  </a:ext>
                </a:extLst>
              </a:blip>
              <a:srcRect t="6163" r="56827" b="75439"/>
              <a:stretch>
                <a:fillRect/>
              </a:stretch>
            </p:blipFill>
            <p:spPr bwMode="auto">
              <a:xfrm>
                <a:off x="4038600" y="627373"/>
                <a:ext cx="1143000" cy="81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01" name="Rectangle 13"/>
          <p:cNvSpPr>
            <a:spLocks noChangeArrowheads="1"/>
          </p:cNvSpPr>
          <p:nvPr/>
        </p:nvSpPr>
        <p:spPr bwMode="auto">
          <a:xfrm>
            <a:off x="1066800" y="457200"/>
            <a:ext cx="30448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altLang="en-US" sz="1700" dirty="0">
                <a:solidFill>
                  <a:srgbClr val="002060"/>
                </a:solidFill>
                <a:latin typeface="Roboto Condensed"/>
              </a:rPr>
              <a:t>Your genes. Your roadmap.</a:t>
            </a:r>
            <a:r>
              <a:rPr lang="en-US" altLang="en-US" sz="1400" dirty="0">
                <a:solidFill>
                  <a:srgbClr val="002060"/>
                </a:solidFill>
                <a:latin typeface="Roboto Condensed"/>
              </a:rPr>
              <a:t>™</a:t>
            </a:r>
            <a:endParaRPr lang="en-US" altLang="en-US" sz="1700" dirty="0">
              <a:solidFill>
                <a:srgbClr val="002060"/>
              </a:solidFill>
              <a:latin typeface="Roboto Condensed"/>
            </a:endParaRPr>
          </a:p>
        </p:txBody>
      </p:sp>
      <p:grpSp>
        <p:nvGrpSpPr>
          <p:cNvPr id="11" name="Group 10"/>
          <p:cNvGrpSpPr/>
          <p:nvPr/>
        </p:nvGrpSpPr>
        <p:grpSpPr>
          <a:xfrm>
            <a:off x="3793435" y="1905000"/>
            <a:ext cx="4969565" cy="685800"/>
            <a:chOff x="4953000" y="2971800"/>
            <a:chExt cx="3810000" cy="685800"/>
          </a:xfrm>
          <a:solidFill>
            <a:srgbClr val="0070C0"/>
          </a:solidFill>
        </p:grpSpPr>
        <p:sp>
          <p:nvSpPr>
            <p:cNvPr id="12" name="Rectangle 11"/>
            <p:cNvSpPr/>
            <p:nvPr/>
          </p:nvSpPr>
          <p:spPr bwMode="auto">
            <a:xfrm>
              <a:off x="4953000" y="2971800"/>
              <a:ext cx="3810000" cy="685800"/>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Box 12"/>
            <p:cNvSpPr txBox="1"/>
            <p:nvPr/>
          </p:nvSpPr>
          <p:spPr>
            <a:xfrm>
              <a:off x="5077793" y="3058180"/>
              <a:ext cx="3380407" cy="523220"/>
            </a:xfrm>
            <a:prstGeom prst="rect">
              <a:avLst/>
            </a:prstGeom>
            <a:grpFill/>
          </p:spPr>
          <p:txBody>
            <a:bodyPr wrap="square" rtlCol="0">
              <a:spAutoFit/>
            </a:bodyPr>
            <a:lstStyle/>
            <a:p>
              <a:r>
                <a:rPr lang="en-US" sz="2800" b="1" dirty="0">
                  <a:solidFill>
                    <a:schemeClr val="bg1"/>
                  </a:solidFill>
                </a:rPr>
                <a:t>Overview</a:t>
              </a:r>
            </a:p>
          </p:txBody>
        </p:sp>
      </p:grpSp>
      <p:sp>
        <p:nvSpPr>
          <p:cNvPr id="16" name="Rectangle 15"/>
          <p:cNvSpPr/>
          <p:nvPr/>
        </p:nvSpPr>
        <p:spPr bwMode="auto">
          <a:xfrm>
            <a:off x="3818834" y="2734733"/>
            <a:ext cx="4944165" cy="618067"/>
          </a:xfrm>
          <a:prstGeom prst="rect">
            <a:avLst/>
          </a:prstGeom>
          <a:solidFill>
            <a:schemeClr val="bg1">
              <a:lumMod val="65000"/>
              <a:alpha val="70000"/>
            </a:schemeClr>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r>
              <a:rPr lang="en-US" b="1" dirty="0">
                <a:solidFill>
                  <a:schemeClr val="accent3">
                    <a:lumMod val="50000"/>
                  </a:schemeClr>
                </a:solidFill>
              </a:rPr>
              <a:t>Overview of Pharmacogenomics (PGx)</a:t>
            </a:r>
          </a:p>
        </p:txBody>
      </p:sp>
      <p:sp>
        <p:nvSpPr>
          <p:cNvPr id="18" name="Rectangle 17"/>
          <p:cNvSpPr/>
          <p:nvPr/>
        </p:nvSpPr>
        <p:spPr bwMode="auto">
          <a:xfrm>
            <a:off x="3810000" y="3505200"/>
            <a:ext cx="4969564" cy="609600"/>
          </a:xfrm>
          <a:prstGeom prst="rect">
            <a:avLst/>
          </a:prstGeom>
          <a:solidFill>
            <a:schemeClr val="bg1">
              <a:lumMod val="95000"/>
              <a:alpha val="70000"/>
            </a:schemeClr>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r>
              <a:rPr lang="en-US" b="1" dirty="0">
                <a:solidFill>
                  <a:schemeClr val="accent6">
                    <a:lumMod val="75000"/>
                  </a:schemeClr>
                </a:solidFill>
              </a:rPr>
              <a:t>Implementation in a Health System</a:t>
            </a:r>
          </a:p>
        </p:txBody>
      </p:sp>
      <p:sp>
        <p:nvSpPr>
          <p:cNvPr id="17" name="Rectangle 16"/>
          <p:cNvSpPr/>
          <p:nvPr/>
        </p:nvSpPr>
        <p:spPr bwMode="auto">
          <a:xfrm>
            <a:off x="3810000" y="4267200"/>
            <a:ext cx="4969564" cy="685800"/>
          </a:xfrm>
          <a:prstGeom prst="rect">
            <a:avLst/>
          </a:prstGeom>
          <a:solidFill>
            <a:schemeClr val="bg1">
              <a:lumMod val="65000"/>
              <a:alpha val="70000"/>
            </a:schemeClr>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r>
              <a:rPr lang="en-US" b="1" dirty="0">
                <a:solidFill>
                  <a:schemeClr val="accent3">
                    <a:lumMod val="50000"/>
                  </a:schemeClr>
                </a:solidFill>
              </a:rPr>
              <a:t>Discussion</a:t>
            </a:r>
          </a:p>
        </p:txBody>
      </p:sp>
    </p:spTree>
    <p:extLst>
      <p:ext uri="{BB962C8B-B14F-4D97-AF65-F5344CB8AC3E}">
        <p14:creationId xmlns:p14="http://schemas.microsoft.com/office/powerpoint/2010/main" val="165197710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8270" y="1057835"/>
            <a:ext cx="2971800" cy="5791200"/>
          </a:xfrm>
          <a:prstGeom prst="roundRect">
            <a:avLst>
              <a:gd name="adj" fmla="val 7919"/>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glow rad="139700">
              <a:schemeClr val="accent5">
                <a:satMod val="175000"/>
                <a:alpha val="40000"/>
              </a:schemeClr>
            </a:glow>
          </a:effectLst>
          <a:extLst/>
        </p:spPr>
        <p:txBody>
          <a:bodyPr/>
          <a:lstStyle/>
          <a:p>
            <a:pPr>
              <a:defRPr/>
            </a:pPr>
            <a:endParaRPr lang="en-US" dirty="0">
              <a:solidFill>
                <a:srgbClr val="000000"/>
              </a:solidFill>
            </a:endParaRPr>
          </a:p>
        </p:txBody>
      </p:sp>
      <p:sp>
        <p:nvSpPr>
          <p:cNvPr id="28" name="Down Arrow 27"/>
          <p:cNvSpPr/>
          <p:nvPr/>
        </p:nvSpPr>
        <p:spPr bwMode="auto">
          <a:xfrm>
            <a:off x="1336692" y="2971800"/>
            <a:ext cx="492125" cy="457200"/>
          </a:xfrm>
          <a:prstGeom prst="downArrow">
            <a:avLst/>
          </a:prstGeom>
          <a:solidFill>
            <a:schemeClr val="bg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dirty="0">
              <a:solidFill>
                <a:srgbClr val="000000"/>
              </a:solidFill>
            </a:endParaRPr>
          </a:p>
        </p:txBody>
      </p:sp>
      <p:sp>
        <p:nvSpPr>
          <p:cNvPr id="21510" name="Title 1"/>
          <p:cNvSpPr>
            <a:spLocks noGrp="1"/>
          </p:cNvSpPr>
          <p:nvPr>
            <p:ph type="title"/>
          </p:nvPr>
        </p:nvSpPr>
        <p:spPr/>
        <p:txBody>
          <a:bodyPr/>
          <a:lstStyle/>
          <a:p>
            <a:r>
              <a:rPr lang="en-US" dirty="0"/>
              <a:t>Physicians &amp; Ordering Options for MediMap® </a:t>
            </a:r>
          </a:p>
        </p:txBody>
      </p:sp>
      <p:sp>
        <p:nvSpPr>
          <p:cNvPr id="5" name="Rounded Rectangle 4"/>
          <p:cNvSpPr/>
          <p:nvPr/>
        </p:nvSpPr>
        <p:spPr bwMode="auto">
          <a:xfrm>
            <a:off x="3097305" y="1066800"/>
            <a:ext cx="2971800" cy="5791200"/>
          </a:xfrm>
          <a:prstGeom prst="roundRect">
            <a:avLst>
              <a:gd name="adj" fmla="val 9427"/>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glow rad="139700">
              <a:schemeClr val="accent5">
                <a:satMod val="175000"/>
                <a:alpha val="40000"/>
              </a:schemeClr>
            </a:glow>
          </a:effectLst>
          <a:extLst/>
        </p:spPr>
        <p:txBody>
          <a:bodyPr/>
          <a:lstStyle/>
          <a:p>
            <a:pPr>
              <a:defRPr/>
            </a:pPr>
            <a:endParaRPr lang="en-US" dirty="0">
              <a:solidFill>
                <a:srgbClr val="000000"/>
              </a:solidFill>
            </a:endParaRPr>
          </a:p>
        </p:txBody>
      </p:sp>
      <p:sp>
        <p:nvSpPr>
          <p:cNvPr id="6" name="Rounded Rectangle 5"/>
          <p:cNvSpPr/>
          <p:nvPr/>
        </p:nvSpPr>
        <p:spPr bwMode="auto">
          <a:xfrm>
            <a:off x="6109445" y="1066800"/>
            <a:ext cx="2971800" cy="5791200"/>
          </a:xfrm>
          <a:prstGeom prst="roundRect">
            <a:avLst>
              <a:gd name="adj" fmla="val 9427"/>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glow rad="139700">
              <a:schemeClr val="accent5">
                <a:satMod val="175000"/>
                <a:alpha val="40000"/>
              </a:schemeClr>
            </a:glow>
          </a:effectLst>
          <a:extLst/>
        </p:spPr>
        <p:txBody>
          <a:bodyPr/>
          <a:lstStyle/>
          <a:p>
            <a:pPr>
              <a:defRPr/>
            </a:pPr>
            <a:endParaRPr lang="en-US" dirty="0">
              <a:solidFill>
                <a:srgbClr val="000000"/>
              </a:solidFill>
            </a:endParaRPr>
          </a:p>
        </p:txBody>
      </p:sp>
      <p:sp>
        <p:nvSpPr>
          <p:cNvPr id="7" name="Rounded Rectangle 6"/>
          <p:cNvSpPr/>
          <p:nvPr/>
        </p:nvSpPr>
        <p:spPr bwMode="auto">
          <a:xfrm>
            <a:off x="210670" y="1210236"/>
            <a:ext cx="2684930" cy="923365"/>
          </a:xfrm>
          <a:prstGeom prst="roundRect">
            <a:avLst>
              <a:gd name="adj" fmla="val 7919"/>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glow rad="101600">
              <a:schemeClr val="accent4">
                <a:satMod val="175000"/>
                <a:alpha val="40000"/>
              </a:schemeClr>
            </a:glow>
          </a:effectLst>
          <a:extLst/>
        </p:spPr>
        <p:txBody>
          <a:bodyPr anchor="ctr"/>
          <a:lstStyle/>
          <a:p>
            <a:pPr algn="ctr">
              <a:defRPr/>
            </a:pPr>
            <a:r>
              <a:rPr lang="en-US" sz="1600" dirty="0">
                <a:solidFill>
                  <a:srgbClr val="00337F"/>
                </a:solidFill>
              </a:rPr>
              <a:t>Inova Genomics Laboratory physicians place order in Epic</a:t>
            </a:r>
          </a:p>
        </p:txBody>
      </p:sp>
      <p:sp>
        <p:nvSpPr>
          <p:cNvPr id="8" name="Rounded Rectangle 7"/>
          <p:cNvSpPr/>
          <p:nvPr/>
        </p:nvSpPr>
        <p:spPr bwMode="auto">
          <a:xfrm>
            <a:off x="3209365" y="1210236"/>
            <a:ext cx="2684930" cy="923365"/>
          </a:xfrm>
          <a:prstGeom prst="roundRect">
            <a:avLst>
              <a:gd name="adj" fmla="val 7919"/>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glow rad="101600">
              <a:schemeClr val="accent4">
                <a:satMod val="175000"/>
                <a:alpha val="40000"/>
              </a:schemeClr>
            </a:glow>
          </a:effectLst>
          <a:extLst/>
        </p:spPr>
        <p:txBody>
          <a:bodyPr anchor="ctr"/>
          <a:lstStyle/>
          <a:p>
            <a:pPr algn="ctr">
              <a:defRPr/>
            </a:pPr>
            <a:r>
              <a:rPr lang="en-US" dirty="0">
                <a:solidFill>
                  <a:srgbClr val="00337F"/>
                </a:solidFill>
              </a:rPr>
              <a:t>Inova physician places order in Epic</a:t>
            </a:r>
          </a:p>
        </p:txBody>
      </p:sp>
      <p:grpSp>
        <p:nvGrpSpPr>
          <p:cNvPr id="21523" name="Group 23"/>
          <p:cNvGrpSpPr>
            <a:grpSpLocks/>
          </p:cNvGrpSpPr>
          <p:nvPr/>
        </p:nvGrpSpPr>
        <p:grpSpPr bwMode="auto">
          <a:xfrm>
            <a:off x="1179513" y="2254251"/>
            <a:ext cx="825500" cy="825500"/>
            <a:chOff x="1179513" y="2895600"/>
            <a:chExt cx="825500" cy="825500"/>
          </a:xfrm>
        </p:grpSpPr>
        <p:pic>
          <p:nvPicPr>
            <p:cNvPr id="21549" name="Picture 10" descr="Image result for pc scree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13" y="2895600"/>
              <a:ext cx="825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0" name="TextBox 3"/>
            <p:cNvSpPr txBox="1">
              <a:spLocks noChangeArrowheads="1"/>
            </p:cNvSpPr>
            <p:nvPr/>
          </p:nvSpPr>
          <p:spPr bwMode="auto">
            <a:xfrm>
              <a:off x="1216025" y="3005139"/>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337F"/>
                  </a:solidFill>
                  <a:latin typeface="Arial" charset="0"/>
                </a:defRPr>
              </a:lvl1pPr>
              <a:lvl2pPr>
                <a:defRPr>
                  <a:solidFill>
                    <a:srgbClr val="00337F"/>
                  </a:solidFill>
                  <a:latin typeface="Arial" charset="0"/>
                </a:defRPr>
              </a:lvl2pPr>
              <a:lvl3pPr>
                <a:defRPr>
                  <a:solidFill>
                    <a:srgbClr val="00337F"/>
                  </a:solidFill>
                  <a:latin typeface="Arial" charset="0"/>
                </a:defRPr>
              </a:lvl3pPr>
              <a:lvl4pPr>
                <a:defRPr>
                  <a:solidFill>
                    <a:srgbClr val="00337F"/>
                  </a:solidFill>
                  <a:latin typeface="Arial" charset="0"/>
                </a:defRPr>
              </a:lvl4pPr>
              <a:lvl5pPr>
                <a:defRPr>
                  <a:solidFill>
                    <a:srgbClr val="00337F"/>
                  </a:solidFill>
                  <a:latin typeface="Arial" charset="0"/>
                </a:defRPr>
              </a:lvl5pPr>
              <a:lvl6pPr eaLnBrk="0" hangingPunct="0">
                <a:defRPr>
                  <a:solidFill>
                    <a:srgbClr val="00337F"/>
                  </a:solidFill>
                  <a:latin typeface="Arial" charset="0"/>
                </a:defRPr>
              </a:lvl6pPr>
              <a:lvl7pPr eaLnBrk="0" hangingPunct="0">
                <a:defRPr>
                  <a:solidFill>
                    <a:srgbClr val="00337F"/>
                  </a:solidFill>
                  <a:latin typeface="Arial" charset="0"/>
                </a:defRPr>
              </a:lvl7pPr>
              <a:lvl8pPr eaLnBrk="0" hangingPunct="0">
                <a:defRPr>
                  <a:solidFill>
                    <a:srgbClr val="00337F"/>
                  </a:solidFill>
                  <a:latin typeface="Arial" charset="0"/>
                </a:defRPr>
              </a:lvl8pPr>
              <a:lvl9pPr eaLnBrk="0" hangingPunct="0">
                <a:defRPr>
                  <a:solidFill>
                    <a:srgbClr val="00337F"/>
                  </a:solidFill>
                  <a:latin typeface="Arial" charset="0"/>
                </a:defRPr>
              </a:lvl9pPr>
            </a:lstStyle>
            <a:p>
              <a:r>
                <a:rPr lang="en-US" altLang="en-US" b="1" dirty="0">
                  <a:solidFill>
                    <a:srgbClr val="FF0000"/>
                  </a:solidFill>
                </a:rPr>
                <a:t>EPIC</a:t>
              </a:r>
            </a:p>
          </p:txBody>
        </p:sp>
      </p:grpSp>
      <p:grpSp>
        <p:nvGrpSpPr>
          <p:cNvPr id="21524" name="Group 22"/>
          <p:cNvGrpSpPr>
            <a:grpSpLocks/>
          </p:cNvGrpSpPr>
          <p:nvPr/>
        </p:nvGrpSpPr>
        <p:grpSpPr bwMode="auto">
          <a:xfrm>
            <a:off x="4114800" y="2259015"/>
            <a:ext cx="825500" cy="825500"/>
            <a:chOff x="4267200" y="2895600"/>
            <a:chExt cx="825500" cy="825500"/>
          </a:xfrm>
        </p:grpSpPr>
        <p:pic>
          <p:nvPicPr>
            <p:cNvPr id="21547" name="Picture 12" descr="Image result for pc scree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895600"/>
              <a:ext cx="825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8" name="TextBox 3"/>
            <p:cNvSpPr txBox="1">
              <a:spLocks noChangeArrowheads="1"/>
            </p:cNvSpPr>
            <p:nvPr/>
          </p:nvSpPr>
          <p:spPr bwMode="auto">
            <a:xfrm>
              <a:off x="4303712" y="3005139"/>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337F"/>
                  </a:solidFill>
                  <a:latin typeface="Arial" charset="0"/>
                </a:defRPr>
              </a:lvl1pPr>
              <a:lvl2pPr>
                <a:defRPr>
                  <a:solidFill>
                    <a:srgbClr val="00337F"/>
                  </a:solidFill>
                  <a:latin typeface="Arial" charset="0"/>
                </a:defRPr>
              </a:lvl2pPr>
              <a:lvl3pPr>
                <a:defRPr>
                  <a:solidFill>
                    <a:srgbClr val="00337F"/>
                  </a:solidFill>
                  <a:latin typeface="Arial" charset="0"/>
                </a:defRPr>
              </a:lvl3pPr>
              <a:lvl4pPr>
                <a:defRPr>
                  <a:solidFill>
                    <a:srgbClr val="00337F"/>
                  </a:solidFill>
                  <a:latin typeface="Arial" charset="0"/>
                </a:defRPr>
              </a:lvl4pPr>
              <a:lvl5pPr>
                <a:defRPr>
                  <a:solidFill>
                    <a:srgbClr val="00337F"/>
                  </a:solidFill>
                  <a:latin typeface="Arial" charset="0"/>
                </a:defRPr>
              </a:lvl5pPr>
              <a:lvl6pPr eaLnBrk="0" hangingPunct="0">
                <a:defRPr>
                  <a:solidFill>
                    <a:srgbClr val="00337F"/>
                  </a:solidFill>
                  <a:latin typeface="Arial" charset="0"/>
                </a:defRPr>
              </a:lvl6pPr>
              <a:lvl7pPr eaLnBrk="0" hangingPunct="0">
                <a:defRPr>
                  <a:solidFill>
                    <a:srgbClr val="00337F"/>
                  </a:solidFill>
                  <a:latin typeface="Arial" charset="0"/>
                </a:defRPr>
              </a:lvl7pPr>
              <a:lvl8pPr eaLnBrk="0" hangingPunct="0">
                <a:defRPr>
                  <a:solidFill>
                    <a:srgbClr val="00337F"/>
                  </a:solidFill>
                  <a:latin typeface="Arial" charset="0"/>
                </a:defRPr>
              </a:lvl8pPr>
              <a:lvl9pPr eaLnBrk="0" hangingPunct="0">
                <a:defRPr>
                  <a:solidFill>
                    <a:srgbClr val="00337F"/>
                  </a:solidFill>
                  <a:latin typeface="Arial" charset="0"/>
                </a:defRPr>
              </a:lvl9pPr>
            </a:lstStyle>
            <a:p>
              <a:r>
                <a:rPr lang="en-US" altLang="en-US" b="1" dirty="0">
                  <a:solidFill>
                    <a:srgbClr val="FF0000"/>
                  </a:solidFill>
                </a:rPr>
                <a:t>EPIC</a:t>
              </a:r>
            </a:p>
          </p:txBody>
        </p:sp>
      </p:grpSp>
      <p:pic>
        <p:nvPicPr>
          <p:cNvPr id="21525" name="Picture 14"/>
          <p:cNvPicPr>
            <a:picLocks noChangeAspect="1"/>
          </p:cNvPicPr>
          <p:nvPr/>
        </p:nvPicPr>
        <p:blipFill>
          <a:blip r:embed="rId3" cstate="print">
            <a:extLst>
              <a:ext uri="{28A0092B-C50C-407E-A947-70E740481C1C}">
                <a14:useLocalDpi xmlns:a14="http://schemas.microsoft.com/office/drawing/2010/main" val="0"/>
              </a:ext>
            </a:extLst>
          </a:blip>
          <a:srcRect t="2315" b="5048"/>
          <a:stretch>
            <a:fillRect/>
          </a:stretch>
        </p:blipFill>
        <p:spPr bwMode="auto">
          <a:xfrm>
            <a:off x="6808788" y="2197100"/>
            <a:ext cx="1649412" cy="117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6" name="TextBox 15"/>
          <p:cNvSpPr txBox="1">
            <a:spLocks noChangeArrowheads="1"/>
          </p:cNvSpPr>
          <p:nvPr/>
        </p:nvSpPr>
        <p:spPr bwMode="auto">
          <a:xfrm>
            <a:off x="6396038" y="3810022"/>
            <a:ext cx="2438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dirty="0">
                <a:solidFill>
                  <a:srgbClr val="000000"/>
                </a:solidFill>
              </a:rPr>
              <a:t>Patient appointment at IGL</a:t>
            </a:r>
          </a:p>
        </p:txBody>
      </p:sp>
      <p:sp>
        <p:nvSpPr>
          <p:cNvPr id="21527" name="TextBox 16"/>
          <p:cNvSpPr txBox="1">
            <a:spLocks noChangeArrowheads="1"/>
          </p:cNvSpPr>
          <p:nvPr/>
        </p:nvSpPr>
        <p:spPr bwMode="auto">
          <a:xfrm>
            <a:off x="6248400" y="4625976"/>
            <a:ext cx="2743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dirty="0">
                <a:solidFill>
                  <a:srgbClr val="000000"/>
                </a:solidFill>
              </a:rPr>
              <a:t>Physician NPI is used to place order in Epic. Prescription is scanned into Epic.</a:t>
            </a:r>
          </a:p>
        </p:txBody>
      </p:sp>
      <p:sp>
        <p:nvSpPr>
          <p:cNvPr id="21528" name="TextBox 17"/>
          <p:cNvSpPr txBox="1">
            <a:spLocks noChangeArrowheads="1"/>
          </p:cNvSpPr>
          <p:nvPr/>
        </p:nvSpPr>
        <p:spPr bwMode="auto">
          <a:xfrm>
            <a:off x="6296034" y="5969001"/>
            <a:ext cx="2695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dirty="0">
                <a:solidFill>
                  <a:srgbClr val="000000"/>
                </a:solidFill>
              </a:rPr>
              <a:t>MediMap® results are mailed to patient and ordering physician </a:t>
            </a:r>
          </a:p>
        </p:txBody>
      </p:sp>
      <p:sp>
        <p:nvSpPr>
          <p:cNvPr id="21529" name="TextBox 18"/>
          <p:cNvSpPr txBox="1">
            <a:spLocks noChangeArrowheads="1"/>
          </p:cNvSpPr>
          <p:nvPr/>
        </p:nvSpPr>
        <p:spPr bwMode="auto">
          <a:xfrm>
            <a:off x="3352800" y="3829071"/>
            <a:ext cx="2438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dirty="0">
                <a:solidFill>
                  <a:srgbClr val="000000"/>
                </a:solidFill>
              </a:rPr>
              <a:t>Patient appointment at IGL</a:t>
            </a:r>
          </a:p>
        </p:txBody>
      </p:sp>
      <p:sp>
        <p:nvSpPr>
          <p:cNvPr id="21530" name="TextBox 20"/>
          <p:cNvSpPr txBox="1">
            <a:spLocks noChangeArrowheads="1"/>
          </p:cNvSpPr>
          <p:nvPr/>
        </p:nvSpPr>
        <p:spPr bwMode="auto">
          <a:xfrm>
            <a:off x="3352800" y="4638676"/>
            <a:ext cx="243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dirty="0">
                <a:solidFill>
                  <a:srgbClr val="000000"/>
                </a:solidFill>
              </a:rPr>
              <a:t>Ordering physician will receive Epic notification to view PDF results.</a:t>
            </a:r>
          </a:p>
        </p:txBody>
      </p:sp>
      <p:sp>
        <p:nvSpPr>
          <p:cNvPr id="21531" name="TextBox 21"/>
          <p:cNvSpPr txBox="1">
            <a:spLocks noChangeArrowheads="1"/>
          </p:cNvSpPr>
          <p:nvPr/>
        </p:nvSpPr>
        <p:spPr bwMode="auto">
          <a:xfrm>
            <a:off x="3352800" y="5980113"/>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dirty="0">
                <a:solidFill>
                  <a:srgbClr val="000000"/>
                </a:solidFill>
              </a:rPr>
              <a:t>MediMap® results are mailed to patient.</a:t>
            </a:r>
          </a:p>
        </p:txBody>
      </p:sp>
      <p:sp>
        <p:nvSpPr>
          <p:cNvPr id="21532" name="TextBox 24"/>
          <p:cNvSpPr txBox="1">
            <a:spLocks noChangeArrowheads="1"/>
          </p:cNvSpPr>
          <p:nvPr/>
        </p:nvSpPr>
        <p:spPr bwMode="auto">
          <a:xfrm>
            <a:off x="424844" y="3841772"/>
            <a:ext cx="2438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dirty="0">
                <a:solidFill>
                  <a:srgbClr val="000000"/>
                </a:solidFill>
              </a:rPr>
              <a:t>Patient appointment at IGL</a:t>
            </a:r>
          </a:p>
        </p:txBody>
      </p:sp>
      <p:sp>
        <p:nvSpPr>
          <p:cNvPr id="21533" name="TextBox 26"/>
          <p:cNvSpPr txBox="1">
            <a:spLocks noChangeArrowheads="1"/>
          </p:cNvSpPr>
          <p:nvPr/>
        </p:nvSpPr>
        <p:spPr bwMode="auto">
          <a:xfrm>
            <a:off x="381000" y="5953125"/>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dirty="0">
                <a:solidFill>
                  <a:srgbClr val="000000"/>
                </a:solidFill>
              </a:rPr>
              <a:t>MediMap® results are mailed to patient.</a:t>
            </a:r>
          </a:p>
        </p:txBody>
      </p:sp>
      <p:sp>
        <p:nvSpPr>
          <p:cNvPr id="29" name="Down Arrow 28"/>
          <p:cNvSpPr/>
          <p:nvPr/>
        </p:nvSpPr>
        <p:spPr bwMode="auto">
          <a:xfrm>
            <a:off x="1336692" y="5562622"/>
            <a:ext cx="492125" cy="423863"/>
          </a:xfrm>
          <a:prstGeom prst="downArrow">
            <a:avLst/>
          </a:prstGeom>
          <a:solidFill>
            <a:schemeClr val="bg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dirty="0">
              <a:solidFill>
                <a:srgbClr val="000000"/>
              </a:solidFill>
            </a:endParaRPr>
          </a:p>
        </p:txBody>
      </p:sp>
      <p:sp>
        <p:nvSpPr>
          <p:cNvPr id="30" name="Down Arrow 29"/>
          <p:cNvSpPr/>
          <p:nvPr/>
        </p:nvSpPr>
        <p:spPr bwMode="auto">
          <a:xfrm>
            <a:off x="4308507" y="3016251"/>
            <a:ext cx="492125" cy="457200"/>
          </a:xfrm>
          <a:prstGeom prst="downArrow">
            <a:avLst/>
          </a:prstGeom>
          <a:solidFill>
            <a:schemeClr val="bg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dirty="0">
              <a:solidFill>
                <a:srgbClr val="000000"/>
              </a:solidFill>
            </a:endParaRPr>
          </a:p>
        </p:txBody>
      </p:sp>
      <p:sp>
        <p:nvSpPr>
          <p:cNvPr id="31" name="Down Arrow 30"/>
          <p:cNvSpPr/>
          <p:nvPr/>
        </p:nvSpPr>
        <p:spPr bwMode="auto">
          <a:xfrm>
            <a:off x="4308507" y="4267201"/>
            <a:ext cx="492125" cy="425451"/>
          </a:xfrm>
          <a:prstGeom prst="downArrow">
            <a:avLst/>
          </a:prstGeom>
          <a:solidFill>
            <a:schemeClr val="bg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dirty="0">
              <a:solidFill>
                <a:srgbClr val="000000"/>
              </a:solidFill>
            </a:endParaRPr>
          </a:p>
        </p:txBody>
      </p:sp>
      <p:sp>
        <p:nvSpPr>
          <p:cNvPr id="39" name="Down Arrow 38"/>
          <p:cNvSpPr/>
          <p:nvPr/>
        </p:nvSpPr>
        <p:spPr bwMode="auto">
          <a:xfrm>
            <a:off x="4333900" y="5595958"/>
            <a:ext cx="492125" cy="423863"/>
          </a:xfrm>
          <a:prstGeom prst="downArrow">
            <a:avLst/>
          </a:prstGeom>
          <a:solidFill>
            <a:schemeClr val="bg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dirty="0">
              <a:solidFill>
                <a:srgbClr val="000000"/>
              </a:solidFill>
            </a:endParaRPr>
          </a:p>
        </p:txBody>
      </p:sp>
      <p:sp>
        <p:nvSpPr>
          <p:cNvPr id="40" name="Down Arrow 39"/>
          <p:cNvSpPr/>
          <p:nvPr/>
        </p:nvSpPr>
        <p:spPr bwMode="auto">
          <a:xfrm>
            <a:off x="7348542" y="3370272"/>
            <a:ext cx="492125" cy="423863"/>
          </a:xfrm>
          <a:prstGeom prst="downArrow">
            <a:avLst/>
          </a:prstGeom>
          <a:solidFill>
            <a:schemeClr val="bg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dirty="0">
              <a:solidFill>
                <a:srgbClr val="000000"/>
              </a:solidFill>
            </a:endParaRPr>
          </a:p>
        </p:txBody>
      </p:sp>
      <p:sp>
        <p:nvSpPr>
          <p:cNvPr id="9" name="Rounded Rectangle 8"/>
          <p:cNvSpPr/>
          <p:nvPr/>
        </p:nvSpPr>
        <p:spPr bwMode="auto">
          <a:xfrm>
            <a:off x="6248400" y="1219200"/>
            <a:ext cx="2684930" cy="923365"/>
          </a:xfrm>
          <a:prstGeom prst="roundRect">
            <a:avLst>
              <a:gd name="adj" fmla="val 7919"/>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a:glow rad="101600">
              <a:schemeClr val="accent4">
                <a:satMod val="175000"/>
                <a:alpha val="40000"/>
              </a:schemeClr>
            </a:glow>
          </a:effectLst>
          <a:extLst/>
        </p:spPr>
        <p:txBody>
          <a:bodyPr anchor="ctr"/>
          <a:lstStyle/>
          <a:p>
            <a:pPr algn="ctr">
              <a:defRPr/>
            </a:pPr>
            <a:r>
              <a:rPr lang="en-US" dirty="0">
                <a:solidFill>
                  <a:srgbClr val="00337F"/>
                </a:solidFill>
              </a:rPr>
              <a:t>Physician writes MediMap® prescription</a:t>
            </a:r>
          </a:p>
        </p:txBody>
      </p:sp>
      <p:sp>
        <p:nvSpPr>
          <p:cNvPr id="41" name="Down Arrow 40"/>
          <p:cNvSpPr/>
          <p:nvPr/>
        </p:nvSpPr>
        <p:spPr bwMode="auto">
          <a:xfrm>
            <a:off x="7391416" y="4191022"/>
            <a:ext cx="492125" cy="423863"/>
          </a:xfrm>
          <a:prstGeom prst="downArrow">
            <a:avLst/>
          </a:prstGeom>
          <a:solidFill>
            <a:schemeClr val="bg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dirty="0">
              <a:solidFill>
                <a:srgbClr val="000000"/>
              </a:solidFill>
            </a:endParaRPr>
          </a:p>
        </p:txBody>
      </p:sp>
      <p:sp>
        <p:nvSpPr>
          <p:cNvPr id="42" name="Down Arrow 41"/>
          <p:cNvSpPr/>
          <p:nvPr/>
        </p:nvSpPr>
        <p:spPr bwMode="auto">
          <a:xfrm>
            <a:off x="7391416" y="5562622"/>
            <a:ext cx="492125" cy="423863"/>
          </a:xfrm>
          <a:prstGeom prst="downArrow">
            <a:avLst/>
          </a:prstGeom>
          <a:solidFill>
            <a:schemeClr val="bg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dirty="0">
              <a:solidFill>
                <a:srgbClr val="000000"/>
              </a:solidFill>
            </a:endParaRPr>
          </a:p>
        </p:txBody>
      </p:sp>
      <p:sp>
        <p:nvSpPr>
          <p:cNvPr id="43" name="Rounded Rectangle 42"/>
          <p:cNvSpPr/>
          <p:nvPr/>
        </p:nvSpPr>
        <p:spPr bwMode="auto">
          <a:xfrm>
            <a:off x="58738" y="990600"/>
            <a:ext cx="398462" cy="381000"/>
          </a:xfrm>
          <a:prstGeom prst="roundRect">
            <a:avLst>
              <a:gd name="adj" fmla="val 0"/>
            </a:avLst>
          </a:prstGeom>
          <a:solidFill>
            <a:schemeClr val="bg2">
              <a:lumMod val="75000"/>
            </a:schemeClr>
          </a:solidFill>
          <a:ln w="28575" cap="flat" cmpd="sng" algn="ctr">
            <a:solidFill>
              <a:srgbClr val="00B0F0"/>
            </a:solidFill>
            <a:prstDash val="solid"/>
            <a:round/>
            <a:headEnd type="none" w="med" len="med"/>
            <a:tailEnd type="none" w="med" len="med"/>
          </a:ln>
          <a:effectLst/>
          <a:extLst/>
        </p:spPr>
        <p:txBody>
          <a:bodyPr anchor="ctr"/>
          <a:lstStyle/>
          <a:p>
            <a:pPr algn="ctr">
              <a:defRPr/>
            </a:pPr>
            <a:r>
              <a:rPr lang="en-US" b="1" dirty="0">
                <a:solidFill>
                  <a:srgbClr val="FFFFFF"/>
                </a:solidFill>
              </a:rPr>
              <a:t>1</a:t>
            </a:r>
          </a:p>
        </p:txBody>
      </p:sp>
      <p:sp>
        <p:nvSpPr>
          <p:cNvPr id="44" name="Rounded Rectangle 43"/>
          <p:cNvSpPr/>
          <p:nvPr/>
        </p:nvSpPr>
        <p:spPr bwMode="auto">
          <a:xfrm>
            <a:off x="3030538" y="990600"/>
            <a:ext cx="398462" cy="381000"/>
          </a:xfrm>
          <a:prstGeom prst="roundRect">
            <a:avLst>
              <a:gd name="adj" fmla="val 0"/>
            </a:avLst>
          </a:prstGeom>
          <a:solidFill>
            <a:schemeClr val="bg2">
              <a:lumMod val="75000"/>
            </a:schemeClr>
          </a:solidFill>
          <a:ln w="28575" cap="flat" cmpd="sng" algn="ctr">
            <a:solidFill>
              <a:srgbClr val="00B0F0"/>
            </a:solidFill>
            <a:prstDash val="solid"/>
            <a:round/>
            <a:headEnd type="none" w="med" len="med"/>
            <a:tailEnd type="none" w="med" len="med"/>
          </a:ln>
          <a:effectLst/>
          <a:extLst/>
        </p:spPr>
        <p:txBody>
          <a:bodyPr anchor="ctr"/>
          <a:lstStyle/>
          <a:p>
            <a:pPr algn="ctr">
              <a:defRPr/>
            </a:pPr>
            <a:r>
              <a:rPr lang="en-US" b="1" dirty="0">
                <a:solidFill>
                  <a:srgbClr val="FFFFFF"/>
                </a:solidFill>
              </a:rPr>
              <a:t>2</a:t>
            </a:r>
          </a:p>
        </p:txBody>
      </p:sp>
      <p:sp>
        <p:nvSpPr>
          <p:cNvPr id="45" name="Rounded Rectangle 44"/>
          <p:cNvSpPr/>
          <p:nvPr/>
        </p:nvSpPr>
        <p:spPr bwMode="auto">
          <a:xfrm>
            <a:off x="6019802" y="990600"/>
            <a:ext cx="398463" cy="381000"/>
          </a:xfrm>
          <a:prstGeom prst="roundRect">
            <a:avLst>
              <a:gd name="adj" fmla="val 0"/>
            </a:avLst>
          </a:prstGeom>
          <a:solidFill>
            <a:schemeClr val="bg2">
              <a:lumMod val="75000"/>
            </a:schemeClr>
          </a:solidFill>
          <a:ln w="28575" cap="flat" cmpd="sng" algn="ctr">
            <a:solidFill>
              <a:srgbClr val="00B0F0"/>
            </a:solidFill>
            <a:prstDash val="solid"/>
            <a:round/>
            <a:headEnd type="none" w="med" len="med"/>
            <a:tailEnd type="none" w="med" len="med"/>
          </a:ln>
          <a:effectLst/>
          <a:extLst/>
        </p:spPr>
        <p:txBody>
          <a:bodyPr anchor="ctr"/>
          <a:lstStyle/>
          <a:p>
            <a:pPr algn="ctr">
              <a:defRPr/>
            </a:pPr>
            <a:r>
              <a:rPr lang="en-US" b="1" dirty="0">
                <a:solidFill>
                  <a:srgbClr val="FFFFFF"/>
                </a:solidFill>
              </a:rPr>
              <a:t>3</a:t>
            </a:r>
          </a:p>
        </p:txBody>
      </p:sp>
      <p:sp>
        <p:nvSpPr>
          <p:cNvPr id="36" name="TextBox 20"/>
          <p:cNvSpPr txBox="1">
            <a:spLocks noChangeArrowheads="1"/>
          </p:cNvSpPr>
          <p:nvPr/>
        </p:nvSpPr>
        <p:spPr bwMode="auto">
          <a:xfrm>
            <a:off x="381000" y="4746627"/>
            <a:ext cx="243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dirty="0">
                <a:solidFill>
                  <a:srgbClr val="000000"/>
                </a:solidFill>
              </a:rPr>
              <a:t>IGL physician will receive Epic notification to view PDF results.</a:t>
            </a:r>
          </a:p>
        </p:txBody>
      </p:sp>
      <p:sp>
        <p:nvSpPr>
          <p:cNvPr id="37" name="Down Arrow 36"/>
          <p:cNvSpPr/>
          <p:nvPr/>
        </p:nvSpPr>
        <p:spPr bwMode="auto">
          <a:xfrm>
            <a:off x="1336692" y="4375149"/>
            <a:ext cx="492125" cy="425451"/>
          </a:xfrm>
          <a:prstGeom prst="downArrow">
            <a:avLst/>
          </a:prstGeom>
          <a:solidFill>
            <a:schemeClr val="bg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dirty="0">
              <a:solidFill>
                <a:srgbClr val="000000"/>
              </a:solidFill>
            </a:endParaRPr>
          </a:p>
        </p:txBody>
      </p:sp>
      <p:sp>
        <p:nvSpPr>
          <p:cNvPr id="2" name="Slide Number Placeholder 1"/>
          <p:cNvSpPr>
            <a:spLocks noGrp="1"/>
          </p:cNvSpPr>
          <p:nvPr>
            <p:ph type="sldNum" sz="quarter" idx="12"/>
          </p:nvPr>
        </p:nvSpPr>
        <p:spPr>
          <a:xfrm>
            <a:off x="6553200" y="6457950"/>
            <a:ext cx="2133600" cy="476250"/>
          </a:xfrm>
        </p:spPr>
        <p:txBody>
          <a:bodyPr/>
          <a:lstStyle/>
          <a:p>
            <a:pPr>
              <a:defRPr/>
            </a:pPr>
            <a:fld id="{B416FBEE-9B38-4097-AB03-26339C9FAB76}" type="slidenum">
              <a:rPr lang="en-US" altLang="en-US" smtClean="0">
                <a:solidFill>
                  <a:srgbClr val="000000"/>
                </a:solidFill>
              </a:rPr>
              <a:pPr>
                <a:defRPr/>
              </a:pPr>
              <a:t>37</a:t>
            </a:fld>
            <a:endParaRPr lang="en-US" altLang="en-US" dirty="0">
              <a:solidFill>
                <a:srgbClr val="000000"/>
              </a:solidFill>
            </a:endParaRPr>
          </a:p>
        </p:txBody>
      </p:sp>
    </p:spTree>
    <p:extLst>
      <p:ext uri="{BB962C8B-B14F-4D97-AF65-F5344CB8AC3E}">
        <p14:creationId xmlns:p14="http://schemas.microsoft.com/office/powerpoint/2010/main" val="2546839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2" name="Group 42"/>
          <p:cNvGrpSpPr>
            <a:grpSpLocks/>
          </p:cNvGrpSpPr>
          <p:nvPr/>
        </p:nvGrpSpPr>
        <p:grpSpPr bwMode="auto">
          <a:xfrm>
            <a:off x="98425" y="3157537"/>
            <a:ext cx="3505200" cy="2265363"/>
            <a:chOff x="228600" y="2819400"/>
            <a:chExt cx="3048000" cy="1524000"/>
          </a:xfrm>
          <a:solidFill>
            <a:schemeClr val="bg2">
              <a:lumMod val="20000"/>
              <a:lumOff val="80000"/>
            </a:schemeClr>
          </a:solidFill>
        </p:grpSpPr>
        <p:sp>
          <p:nvSpPr>
            <p:cNvPr id="13" name="Notched Right Arrow 12"/>
            <p:cNvSpPr/>
            <p:nvPr/>
          </p:nvSpPr>
          <p:spPr bwMode="auto">
            <a:xfrm rot="10800000">
              <a:off x="228600" y="2819400"/>
              <a:ext cx="3048000" cy="991081"/>
            </a:xfrm>
            <a:prstGeom prst="notchedRightArrow">
              <a:avLst>
                <a:gd name="adj1" fmla="val 100000"/>
                <a:gd name="adj2" fmla="val 36853"/>
              </a:avLst>
            </a:prstGeom>
            <a:grp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srgbClr val="000000"/>
                </a:solidFill>
              </a:endParaRPr>
            </a:p>
          </p:txBody>
        </p:sp>
        <p:sp>
          <p:nvSpPr>
            <p:cNvPr id="14" name="Right Arrow 13"/>
            <p:cNvSpPr/>
            <p:nvPr/>
          </p:nvSpPr>
          <p:spPr bwMode="auto">
            <a:xfrm rot="5400000">
              <a:off x="-37823" y="3085824"/>
              <a:ext cx="1524000" cy="991152"/>
            </a:xfrm>
            <a:prstGeom prst="rightArrow">
              <a:avLst>
                <a:gd name="adj1" fmla="val 100000"/>
                <a:gd name="adj2" fmla="val 37059"/>
              </a:avLst>
            </a:prstGeom>
            <a:grp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srgbClr val="000000"/>
                </a:solidFill>
              </a:endParaRPr>
            </a:p>
          </p:txBody>
        </p:sp>
      </p:grpSp>
      <p:pic>
        <p:nvPicPr>
          <p:cNvPr id="23555" name="Picture 10" descr="Image result for pc scree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3797303"/>
            <a:ext cx="825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tle 1"/>
          <p:cNvSpPr>
            <a:spLocks noGrp="1"/>
          </p:cNvSpPr>
          <p:nvPr>
            <p:ph type="title"/>
          </p:nvPr>
        </p:nvSpPr>
        <p:spPr/>
        <p:txBody>
          <a:bodyPr/>
          <a:lstStyle/>
          <a:p>
            <a:pPr eaLnBrk="1" hangingPunct="1"/>
            <a:r>
              <a:rPr lang="en-US" altLang="en-US" dirty="0"/>
              <a:t>MediMap</a:t>
            </a:r>
            <a:r>
              <a:rPr lang="en-US" altLang="en-US" baseline="30000" dirty="0"/>
              <a:t>® </a:t>
            </a:r>
            <a:r>
              <a:rPr lang="en-US" altLang="en-US" dirty="0"/>
              <a:t>Clinic Process Overview </a:t>
            </a:r>
          </a:p>
        </p:txBody>
      </p:sp>
      <p:sp>
        <p:nvSpPr>
          <p:cNvPr id="6147" name="Notched Right Arrow 3"/>
          <p:cNvSpPr>
            <a:spLocks noChangeArrowheads="1"/>
          </p:cNvSpPr>
          <p:nvPr/>
        </p:nvSpPr>
        <p:spPr bwMode="auto">
          <a:xfrm>
            <a:off x="76200" y="1109663"/>
            <a:ext cx="3505200" cy="1473200"/>
          </a:xfrm>
          <a:prstGeom prst="notchedRightArrow">
            <a:avLst>
              <a:gd name="adj1" fmla="val 100000"/>
              <a:gd name="adj2" fmla="val 36835"/>
            </a:avLst>
          </a:prstGeom>
          <a:solidFill>
            <a:schemeClr val="accent1">
              <a:lumMod val="90000"/>
            </a:schemeClr>
          </a:solidFill>
          <a:ln>
            <a:noFill/>
          </a:ln>
        </p:spPr>
        <p:txBody>
          <a:bodyPr/>
          <a:lstStyle>
            <a:lvl1pPr>
              <a:spcBef>
                <a:spcPct val="20000"/>
              </a:spcBef>
              <a:buClr>
                <a:srgbClr val="D52B1E"/>
              </a:buClr>
              <a:buChar char="•"/>
              <a:defRPr>
                <a:solidFill>
                  <a:srgbClr val="00337F"/>
                </a:solidFill>
                <a:latin typeface="Arial" charset="0"/>
              </a:defRPr>
            </a:lvl1pPr>
            <a:lvl2pPr marL="742950" indent="-285750">
              <a:spcBef>
                <a:spcPct val="20000"/>
              </a:spcBef>
              <a:buClr>
                <a:srgbClr val="D52B1E"/>
              </a:buClr>
              <a:buChar char="–"/>
              <a:defRPr>
                <a:solidFill>
                  <a:srgbClr val="00337F"/>
                </a:solidFill>
                <a:latin typeface="Arial" charset="0"/>
              </a:defRPr>
            </a:lvl2pPr>
            <a:lvl3pPr marL="1143000" indent="-228600">
              <a:spcBef>
                <a:spcPct val="20000"/>
              </a:spcBef>
              <a:buClr>
                <a:srgbClr val="D52B1E"/>
              </a:buClr>
              <a:buChar char="•"/>
              <a:defRPr>
                <a:solidFill>
                  <a:srgbClr val="00337F"/>
                </a:solidFill>
                <a:latin typeface="Arial" charset="0"/>
              </a:defRPr>
            </a:lvl3pPr>
            <a:lvl4pPr marL="1600200" indent="-228600">
              <a:spcBef>
                <a:spcPct val="20000"/>
              </a:spcBef>
              <a:buClr>
                <a:srgbClr val="D52B1E"/>
              </a:buClr>
              <a:buChar char="–"/>
              <a:defRPr>
                <a:solidFill>
                  <a:srgbClr val="00337F"/>
                </a:solidFill>
                <a:latin typeface="Arial" charset="0"/>
              </a:defRPr>
            </a:lvl4pPr>
            <a:lvl5pPr marL="2057400" indent="-228600">
              <a:spcBef>
                <a:spcPct val="20000"/>
              </a:spcBef>
              <a:buClr>
                <a:srgbClr val="D52B1E"/>
              </a:buClr>
              <a:buChar char="•"/>
              <a:defRPr>
                <a:solidFill>
                  <a:srgbClr val="00337F"/>
                </a:solidFill>
                <a:latin typeface="Arial" charset="0"/>
              </a:defRPr>
            </a:lvl5pPr>
            <a:lvl6pPr marL="2514600" indent="-228600" eaLnBrk="0" fontAlgn="base" hangingPunct="0">
              <a:spcBef>
                <a:spcPct val="20000"/>
              </a:spcBef>
              <a:spcAft>
                <a:spcPct val="0"/>
              </a:spcAft>
              <a:buClr>
                <a:srgbClr val="D52B1E"/>
              </a:buClr>
              <a:buChar char="•"/>
              <a:defRPr>
                <a:solidFill>
                  <a:srgbClr val="00337F"/>
                </a:solidFill>
                <a:latin typeface="Arial" charset="0"/>
              </a:defRPr>
            </a:lvl6pPr>
            <a:lvl7pPr marL="2971800" indent="-228600" eaLnBrk="0" fontAlgn="base" hangingPunct="0">
              <a:spcBef>
                <a:spcPct val="20000"/>
              </a:spcBef>
              <a:spcAft>
                <a:spcPct val="0"/>
              </a:spcAft>
              <a:buClr>
                <a:srgbClr val="D52B1E"/>
              </a:buClr>
              <a:buChar char="•"/>
              <a:defRPr>
                <a:solidFill>
                  <a:srgbClr val="00337F"/>
                </a:solidFill>
                <a:latin typeface="Arial" charset="0"/>
              </a:defRPr>
            </a:lvl7pPr>
            <a:lvl8pPr marL="3429000" indent="-228600" eaLnBrk="0" fontAlgn="base" hangingPunct="0">
              <a:spcBef>
                <a:spcPct val="20000"/>
              </a:spcBef>
              <a:spcAft>
                <a:spcPct val="0"/>
              </a:spcAft>
              <a:buClr>
                <a:srgbClr val="D52B1E"/>
              </a:buClr>
              <a:buChar char="•"/>
              <a:defRPr>
                <a:solidFill>
                  <a:srgbClr val="00337F"/>
                </a:solidFill>
                <a:latin typeface="Arial" charset="0"/>
              </a:defRPr>
            </a:lvl8pPr>
            <a:lvl9pPr marL="3886200" indent="-228600" eaLnBrk="0" fontAlgn="base" hangingPunct="0">
              <a:spcBef>
                <a:spcPct val="20000"/>
              </a:spcBef>
              <a:spcAft>
                <a:spcPct val="0"/>
              </a:spcAft>
              <a:buClr>
                <a:srgbClr val="D52B1E"/>
              </a:buClr>
              <a:buChar char="•"/>
              <a:defRPr>
                <a:solidFill>
                  <a:srgbClr val="00337F"/>
                </a:solidFill>
                <a:latin typeface="Arial" charset="0"/>
              </a:defRPr>
            </a:lvl9pPr>
          </a:lstStyle>
          <a:p>
            <a:pPr eaLnBrk="0" fontAlgn="base" hangingPunct="0">
              <a:spcBef>
                <a:spcPct val="0"/>
              </a:spcBef>
              <a:spcAft>
                <a:spcPct val="0"/>
              </a:spcAft>
              <a:buClrTx/>
              <a:buFontTx/>
              <a:buNone/>
              <a:defRPr/>
            </a:pPr>
            <a:endParaRPr lang="en-US" altLang="en-US" dirty="0">
              <a:solidFill>
                <a:srgbClr val="000000"/>
              </a:solidFill>
            </a:endParaRPr>
          </a:p>
        </p:txBody>
      </p:sp>
      <p:sp>
        <p:nvSpPr>
          <p:cNvPr id="6148" name="Notched Right Arrow 5"/>
          <p:cNvSpPr>
            <a:spLocks noChangeArrowheads="1"/>
          </p:cNvSpPr>
          <p:nvPr/>
        </p:nvSpPr>
        <p:spPr bwMode="auto">
          <a:xfrm>
            <a:off x="2765425" y="1109663"/>
            <a:ext cx="3505200" cy="1473200"/>
          </a:xfrm>
          <a:prstGeom prst="notchedRightArrow">
            <a:avLst>
              <a:gd name="adj1" fmla="val 100000"/>
              <a:gd name="adj2" fmla="val 36835"/>
            </a:avLst>
          </a:prstGeom>
          <a:solidFill>
            <a:schemeClr val="accent6">
              <a:lumMod val="20000"/>
              <a:lumOff val="80000"/>
            </a:schemeClr>
          </a:solidFill>
          <a:ln>
            <a:noFill/>
          </a:ln>
        </p:spPr>
        <p:txBody>
          <a:bodyPr/>
          <a:lstStyle>
            <a:lvl1pPr>
              <a:spcBef>
                <a:spcPct val="20000"/>
              </a:spcBef>
              <a:buClr>
                <a:srgbClr val="D52B1E"/>
              </a:buClr>
              <a:buChar char="•"/>
              <a:defRPr>
                <a:solidFill>
                  <a:srgbClr val="00337F"/>
                </a:solidFill>
                <a:latin typeface="Arial" charset="0"/>
              </a:defRPr>
            </a:lvl1pPr>
            <a:lvl2pPr marL="742950" indent="-285750">
              <a:spcBef>
                <a:spcPct val="20000"/>
              </a:spcBef>
              <a:buClr>
                <a:srgbClr val="D52B1E"/>
              </a:buClr>
              <a:buChar char="–"/>
              <a:defRPr>
                <a:solidFill>
                  <a:srgbClr val="00337F"/>
                </a:solidFill>
                <a:latin typeface="Arial" charset="0"/>
              </a:defRPr>
            </a:lvl2pPr>
            <a:lvl3pPr marL="1143000" indent="-228600">
              <a:spcBef>
                <a:spcPct val="20000"/>
              </a:spcBef>
              <a:buClr>
                <a:srgbClr val="D52B1E"/>
              </a:buClr>
              <a:buChar char="•"/>
              <a:defRPr>
                <a:solidFill>
                  <a:srgbClr val="00337F"/>
                </a:solidFill>
                <a:latin typeface="Arial" charset="0"/>
              </a:defRPr>
            </a:lvl3pPr>
            <a:lvl4pPr marL="1600200" indent="-228600">
              <a:spcBef>
                <a:spcPct val="20000"/>
              </a:spcBef>
              <a:buClr>
                <a:srgbClr val="D52B1E"/>
              </a:buClr>
              <a:buChar char="–"/>
              <a:defRPr>
                <a:solidFill>
                  <a:srgbClr val="00337F"/>
                </a:solidFill>
                <a:latin typeface="Arial" charset="0"/>
              </a:defRPr>
            </a:lvl4pPr>
            <a:lvl5pPr marL="2057400" indent="-228600">
              <a:spcBef>
                <a:spcPct val="20000"/>
              </a:spcBef>
              <a:buClr>
                <a:srgbClr val="D52B1E"/>
              </a:buClr>
              <a:buChar char="•"/>
              <a:defRPr>
                <a:solidFill>
                  <a:srgbClr val="00337F"/>
                </a:solidFill>
                <a:latin typeface="Arial" charset="0"/>
              </a:defRPr>
            </a:lvl5pPr>
            <a:lvl6pPr marL="2514600" indent="-228600" eaLnBrk="0" fontAlgn="base" hangingPunct="0">
              <a:spcBef>
                <a:spcPct val="20000"/>
              </a:spcBef>
              <a:spcAft>
                <a:spcPct val="0"/>
              </a:spcAft>
              <a:buClr>
                <a:srgbClr val="D52B1E"/>
              </a:buClr>
              <a:buChar char="•"/>
              <a:defRPr>
                <a:solidFill>
                  <a:srgbClr val="00337F"/>
                </a:solidFill>
                <a:latin typeface="Arial" charset="0"/>
              </a:defRPr>
            </a:lvl6pPr>
            <a:lvl7pPr marL="2971800" indent="-228600" eaLnBrk="0" fontAlgn="base" hangingPunct="0">
              <a:spcBef>
                <a:spcPct val="20000"/>
              </a:spcBef>
              <a:spcAft>
                <a:spcPct val="0"/>
              </a:spcAft>
              <a:buClr>
                <a:srgbClr val="D52B1E"/>
              </a:buClr>
              <a:buChar char="•"/>
              <a:defRPr>
                <a:solidFill>
                  <a:srgbClr val="00337F"/>
                </a:solidFill>
                <a:latin typeface="Arial" charset="0"/>
              </a:defRPr>
            </a:lvl7pPr>
            <a:lvl8pPr marL="3429000" indent="-228600" eaLnBrk="0" fontAlgn="base" hangingPunct="0">
              <a:spcBef>
                <a:spcPct val="20000"/>
              </a:spcBef>
              <a:spcAft>
                <a:spcPct val="0"/>
              </a:spcAft>
              <a:buClr>
                <a:srgbClr val="D52B1E"/>
              </a:buClr>
              <a:buChar char="•"/>
              <a:defRPr>
                <a:solidFill>
                  <a:srgbClr val="00337F"/>
                </a:solidFill>
                <a:latin typeface="Arial" charset="0"/>
              </a:defRPr>
            </a:lvl8pPr>
            <a:lvl9pPr marL="3886200" indent="-228600" eaLnBrk="0" fontAlgn="base" hangingPunct="0">
              <a:spcBef>
                <a:spcPct val="20000"/>
              </a:spcBef>
              <a:spcAft>
                <a:spcPct val="0"/>
              </a:spcAft>
              <a:buClr>
                <a:srgbClr val="D52B1E"/>
              </a:buClr>
              <a:buChar char="•"/>
              <a:defRPr>
                <a:solidFill>
                  <a:srgbClr val="00337F"/>
                </a:solidFill>
                <a:latin typeface="Arial" charset="0"/>
              </a:defRPr>
            </a:lvl9pPr>
          </a:lstStyle>
          <a:p>
            <a:pPr eaLnBrk="0" fontAlgn="base" hangingPunct="0">
              <a:spcBef>
                <a:spcPct val="0"/>
              </a:spcBef>
              <a:spcAft>
                <a:spcPct val="0"/>
              </a:spcAft>
              <a:buClrTx/>
              <a:buFontTx/>
              <a:buNone/>
              <a:defRPr/>
            </a:pPr>
            <a:endParaRPr lang="en-US" altLang="en-US" dirty="0">
              <a:solidFill>
                <a:srgbClr val="000000"/>
              </a:solidFill>
            </a:endParaRPr>
          </a:p>
        </p:txBody>
      </p:sp>
      <p:grpSp>
        <p:nvGrpSpPr>
          <p:cNvPr id="6149" name="Group 39"/>
          <p:cNvGrpSpPr>
            <a:grpSpLocks/>
          </p:cNvGrpSpPr>
          <p:nvPr/>
        </p:nvGrpSpPr>
        <p:grpSpPr bwMode="auto">
          <a:xfrm>
            <a:off x="5432433" y="1109665"/>
            <a:ext cx="3592513" cy="2265363"/>
            <a:chOff x="5562600" y="1295400"/>
            <a:chExt cx="3124200" cy="1524000"/>
          </a:xfrm>
          <a:solidFill>
            <a:schemeClr val="bg2">
              <a:lumMod val="20000"/>
              <a:lumOff val="80000"/>
            </a:schemeClr>
          </a:solidFill>
        </p:grpSpPr>
        <p:sp>
          <p:nvSpPr>
            <p:cNvPr id="7" name="Notched Right Arrow 6"/>
            <p:cNvSpPr/>
            <p:nvPr/>
          </p:nvSpPr>
          <p:spPr bwMode="auto">
            <a:xfrm>
              <a:off x="5562600" y="1295400"/>
              <a:ext cx="3048269" cy="991081"/>
            </a:xfrm>
            <a:prstGeom prst="notchedRightArrow">
              <a:avLst>
                <a:gd name="adj1" fmla="val 100000"/>
                <a:gd name="adj2" fmla="val 36853"/>
              </a:avLst>
            </a:prstGeom>
            <a:grp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srgbClr val="000000"/>
                </a:solidFill>
              </a:endParaRPr>
            </a:p>
          </p:txBody>
        </p:sp>
        <p:sp>
          <p:nvSpPr>
            <p:cNvPr id="9" name="Right Arrow 8"/>
            <p:cNvSpPr/>
            <p:nvPr/>
          </p:nvSpPr>
          <p:spPr bwMode="auto">
            <a:xfrm rot="5400000">
              <a:off x="7429181" y="1561780"/>
              <a:ext cx="1524000" cy="991240"/>
            </a:xfrm>
            <a:prstGeom prst="rightArrow">
              <a:avLst>
                <a:gd name="adj1" fmla="val 100000"/>
                <a:gd name="adj2" fmla="val 37059"/>
              </a:avLst>
            </a:prstGeom>
            <a:grp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srgbClr val="000000"/>
                </a:solidFill>
              </a:endParaRPr>
            </a:p>
          </p:txBody>
        </p:sp>
      </p:grpSp>
      <p:grpSp>
        <p:nvGrpSpPr>
          <p:cNvPr id="6150" name="Group 40"/>
          <p:cNvGrpSpPr>
            <a:grpSpLocks/>
          </p:cNvGrpSpPr>
          <p:nvPr/>
        </p:nvGrpSpPr>
        <p:grpSpPr bwMode="auto">
          <a:xfrm>
            <a:off x="5432433" y="2786061"/>
            <a:ext cx="3592513" cy="1850683"/>
            <a:chOff x="5562600" y="2573483"/>
            <a:chExt cx="3124201" cy="1244829"/>
          </a:xfrm>
          <a:solidFill>
            <a:schemeClr val="accent1">
              <a:lumMod val="90000"/>
            </a:schemeClr>
          </a:solidFill>
        </p:grpSpPr>
        <p:sp>
          <p:nvSpPr>
            <p:cNvPr id="6199" name="Notched Right Arrow 9"/>
            <p:cNvSpPr>
              <a:spLocks noChangeArrowheads="1"/>
            </p:cNvSpPr>
            <p:nvPr/>
          </p:nvSpPr>
          <p:spPr bwMode="auto">
            <a:xfrm rot="5400000">
              <a:off x="7649442" y="2620242"/>
              <a:ext cx="1084118" cy="990600"/>
            </a:xfrm>
            <a:prstGeom prst="notchedRightArrow">
              <a:avLst>
                <a:gd name="adj1" fmla="val 100000"/>
                <a:gd name="adj2" fmla="val 36855"/>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D52B1E"/>
                </a:buClr>
                <a:buChar char="•"/>
                <a:defRPr>
                  <a:solidFill>
                    <a:srgbClr val="00337F"/>
                  </a:solidFill>
                  <a:latin typeface="Arial" charset="0"/>
                </a:defRPr>
              </a:lvl1pPr>
              <a:lvl2pPr marL="742950" indent="-285750">
                <a:spcBef>
                  <a:spcPct val="20000"/>
                </a:spcBef>
                <a:buClr>
                  <a:srgbClr val="D52B1E"/>
                </a:buClr>
                <a:buChar char="–"/>
                <a:defRPr>
                  <a:solidFill>
                    <a:srgbClr val="00337F"/>
                  </a:solidFill>
                  <a:latin typeface="Arial" charset="0"/>
                </a:defRPr>
              </a:lvl2pPr>
              <a:lvl3pPr marL="1143000" indent="-228600">
                <a:spcBef>
                  <a:spcPct val="20000"/>
                </a:spcBef>
                <a:buClr>
                  <a:srgbClr val="D52B1E"/>
                </a:buClr>
                <a:buChar char="•"/>
                <a:defRPr>
                  <a:solidFill>
                    <a:srgbClr val="00337F"/>
                  </a:solidFill>
                  <a:latin typeface="Arial" charset="0"/>
                </a:defRPr>
              </a:lvl3pPr>
              <a:lvl4pPr marL="1600200" indent="-228600">
                <a:spcBef>
                  <a:spcPct val="20000"/>
                </a:spcBef>
                <a:buClr>
                  <a:srgbClr val="D52B1E"/>
                </a:buClr>
                <a:buChar char="–"/>
                <a:defRPr>
                  <a:solidFill>
                    <a:srgbClr val="00337F"/>
                  </a:solidFill>
                  <a:latin typeface="Arial" charset="0"/>
                </a:defRPr>
              </a:lvl4pPr>
              <a:lvl5pPr marL="2057400" indent="-228600">
                <a:spcBef>
                  <a:spcPct val="20000"/>
                </a:spcBef>
                <a:buClr>
                  <a:srgbClr val="D52B1E"/>
                </a:buClr>
                <a:buChar char="•"/>
                <a:defRPr>
                  <a:solidFill>
                    <a:srgbClr val="00337F"/>
                  </a:solidFill>
                  <a:latin typeface="Arial" charset="0"/>
                </a:defRPr>
              </a:lvl5pPr>
              <a:lvl6pPr marL="2514600" indent="-228600" eaLnBrk="0" fontAlgn="base" hangingPunct="0">
                <a:spcBef>
                  <a:spcPct val="20000"/>
                </a:spcBef>
                <a:spcAft>
                  <a:spcPct val="0"/>
                </a:spcAft>
                <a:buClr>
                  <a:srgbClr val="D52B1E"/>
                </a:buClr>
                <a:buChar char="•"/>
                <a:defRPr>
                  <a:solidFill>
                    <a:srgbClr val="00337F"/>
                  </a:solidFill>
                  <a:latin typeface="Arial" charset="0"/>
                </a:defRPr>
              </a:lvl6pPr>
              <a:lvl7pPr marL="2971800" indent="-228600" eaLnBrk="0" fontAlgn="base" hangingPunct="0">
                <a:spcBef>
                  <a:spcPct val="20000"/>
                </a:spcBef>
                <a:spcAft>
                  <a:spcPct val="0"/>
                </a:spcAft>
                <a:buClr>
                  <a:srgbClr val="D52B1E"/>
                </a:buClr>
                <a:buChar char="•"/>
                <a:defRPr>
                  <a:solidFill>
                    <a:srgbClr val="00337F"/>
                  </a:solidFill>
                  <a:latin typeface="Arial" charset="0"/>
                </a:defRPr>
              </a:lvl7pPr>
              <a:lvl8pPr marL="3429000" indent="-228600" eaLnBrk="0" fontAlgn="base" hangingPunct="0">
                <a:spcBef>
                  <a:spcPct val="20000"/>
                </a:spcBef>
                <a:spcAft>
                  <a:spcPct val="0"/>
                </a:spcAft>
                <a:buClr>
                  <a:srgbClr val="D52B1E"/>
                </a:buClr>
                <a:buChar char="•"/>
                <a:defRPr>
                  <a:solidFill>
                    <a:srgbClr val="00337F"/>
                  </a:solidFill>
                  <a:latin typeface="Arial" charset="0"/>
                </a:defRPr>
              </a:lvl8pPr>
              <a:lvl9pPr marL="3886200" indent="-228600" eaLnBrk="0" fontAlgn="base" hangingPunct="0">
                <a:spcBef>
                  <a:spcPct val="20000"/>
                </a:spcBef>
                <a:spcAft>
                  <a:spcPct val="0"/>
                </a:spcAft>
                <a:buClr>
                  <a:srgbClr val="D52B1E"/>
                </a:buClr>
                <a:buChar char="•"/>
                <a:defRPr>
                  <a:solidFill>
                    <a:srgbClr val="00337F"/>
                  </a:solidFill>
                  <a:latin typeface="Arial" charset="0"/>
                </a:defRPr>
              </a:lvl9pPr>
            </a:lstStyle>
            <a:p>
              <a:pPr eaLnBrk="0" fontAlgn="base" hangingPunct="0">
                <a:spcBef>
                  <a:spcPct val="0"/>
                </a:spcBef>
                <a:spcAft>
                  <a:spcPct val="0"/>
                </a:spcAft>
                <a:buClrTx/>
                <a:buFontTx/>
                <a:buNone/>
                <a:defRPr/>
              </a:pPr>
              <a:endParaRPr lang="en-US" altLang="en-US" dirty="0">
                <a:solidFill>
                  <a:srgbClr val="000000"/>
                </a:solidFill>
              </a:endParaRPr>
            </a:p>
          </p:txBody>
        </p:sp>
        <p:sp>
          <p:nvSpPr>
            <p:cNvPr id="6200" name="Right Arrow 10"/>
            <p:cNvSpPr>
              <a:spLocks noChangeArrowheads="1"/>
            </p:cNvSpPr>
            <p:nvPr/>
          </p:nvSpPr>
          <p:spPr bwMode="auto">
            <a:xfrm rot="10800000">
              <a:off x="5562600" y="2827712"/>
              <a:ext cx="3124200" cy="990600"/>
            </a:xfrm>
            <a:prstGeom prst="rightArrow">
              <a:avLst>
                <a:gd name="adj1" fmla="val 100000"/>
                <a:gd name="adj2" fmla="val 37058"/>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D52B1E"/>
                </a:buClr>
                <a:buChar char="•"/>
                <a:defRPr>
                  <a:solidFill>
                    <a:srgbClr val="00337F"/>
                  </a:solidFill>
                  <a:latin typeface="Arial" charset="0"/>
                </a:defRPr>
              </a:lvl1pPr>
              <a:lvl2pPr marL="742950" indent="-285750">
                <a:spcBef>
                  <a:spcPct val="20000"/>
                </a:spcBef>
                <a:buClr>
                  <a:srgbClr val="D52B1E"/>
                </a:buClr>
                <a:buChar char="–"/>
                <a:defRPr>
                  <a:solidFill>
                    <a:srgbClr val="00337F"/>
                  </a:solidFill>
                  <a:latin typeface="Arial" charset="0"/>
                </a:defRPr>
              </a:lvl2pPr>
              <a:lvl3pPr marL="1143000" indent="-228600">
                <a:spcBef>
                  <a:spcPct val="20000"/>
                </a:spcBef>
                <a:buClr>
                  <a:srgbClr val="D52B1E"/>
                </a:buClr>
                <a:buChar char="•"/>
                <a:defRPr>
                  <a:solidFill>
                    <a:srgbClr val="00337F"/>
                  </a:solidFill>
                  <a:latin typeface="Arial" charset="0"/>
                </a:defRPr>
              </a:lvl3pPr>
              <a:lvl4pPr marL="1600200" indent="-228600">
                <a:spcBef>
                  <a:spcPct val="20000"/>
                </a:spcBef>
                <a:buClr>
                  <a:srgbClr val="D52B1E"/>
                </a:buClr>
                <a:buChar char="–"/>
                <a:defRPr>
                  <a:solidFill>
                    <a:srgbClr val="00337F"/>
                  </a:solidFill>
                  <a:latin typeface="Arial" charset="0"/>
                </a:defRPr>
              </a:lvl4pPr>
              <a:lvl5pPr marL="2057400" indent="-228600">
                <a:spcBef>
                  <a:spcPct val="20000"/>
                </a:spcBef>
                <a:buClr>
                  <a:srgbClr val="D52B1E"/>
                </a:buClr>
                <a:buChar char="•"/>
                <a:defRPr>
                  <a:solidFill>
                    <a:srgbClr val="00337F"/>
                  </a:solidFill>
                  <a:latin typeface="Arial" charset="0"/>
                </a:defRPr>
              </a:lvl5pPr>
              <a:lvl6pPr marL="2514600" indent="-228600" eaLnBrk="0" fontAlgn="base" hangingPunct="0">
                <a:spcBef>
                  <a:spcPct val="20000"/>
                </a:spcBef>
                <a:spcAft>
                  <a:spcPct val="0"/>
                </a:spcAft>
                <a:buClr>
                  <a:srgbClr val="D52B1E"/>
                </a:buClr>
                <a:buChar char="•"/>
                <a:defRPr>
                  <a:solidFill>
                    <a:srgbClr val="00337F"/>
                  </a:solidFill>
                  <a:latin typeface="Arial" charset="0"/>
                </a:defRPr>
              </a:lvl6pPr>
              <a:lvl7pPr marL="2971800" indent="-228600" eaLnBrk="0" fontAlgn="base" hangingPunct="0">
                <a:spcBef>
                  <a:spcPct val="20000"/>
                </a:spcBef>
                <a:spcAft>
                  <a:spcPct val="0"/>
                </a:spcAft>
                <a:buClr>
                  <a:srgbClr val="D52B1E"/>
                </a:buClr>
                <a:buChar char="•"/>
                <a:defRPr>
                  <a:solidFill>
                    <a:srgbClr val="00337F"/>
                  </a:solidFill>
                  <a:latin typeface="Arial" charset="0"/>
                </a:defRPr>
              </a:lvl7pPr>
              <a:lvl8pPr marL="3429000" indent="-228600" eaLnBrk="0" fontAlgn="base" hangingPunct="0">
                <a:spcBef>
                  <a:spcPct val="20000"/>
                </a:spcBef>
                <a:spcAft>
                  <a:spcPct val="0"/>
                </a:spcAft>
                <a:buClr>
                  <a:srgbClr val="D52B1E"/>
                </a:buClr>
                <a:buChar char="•"/>
                <a:defRPr>
                  <a:solidFill>
                    <a:srgbClr val="00337F"/>
                  </a:solidFill>
                  <a:latin typeface="Arial" charset="0"/>
                </a:defRPr>
              </a:lvl8pPr>
              <a:lvl9pPr marL="3886200" indent="-228600" eaLnBrk="0" fontAlgn="base" hangingPunct="0">
                <a:spcBef>
                  <a:spcPct val="20000"/>
                </a:spcBef>
                <a:spcAft>
                  <a:spcPct val="0"/>
                </a:spcAft>
                <a:buClr>
                  <a:srgbClr val="D52B1E"/>
                </a:buClr>
                <a:buChar char="•"/>
                <a:defRPr>
                  <a:solidFill>
                    <a:srgbClr val="00337F"/>
                  </a:solidFill>
                  <a:latin typeface="Arial" charset="0"/>
                </a:defRPr>
              </a:lvl9pPr>
            </a:lstStyle>
            <a:p>
              <a:pPr eaLnBrk="0" fontAlgn="base" hangingPunct="0">
                <a:spcBef>
                  <a:spcPct val="0"/>
                </a:spcBef>
                <a:spcAft>
                  <a:spcPct val="0"/>
                </a:spcAft>
                <a:buClrTx/>
                <a:buFontTx/>
                <a:buNone/>
                <a:defRPr/>
              </a:pPr>
              <a:endParaRPr lang="en-US" altLang="en-US" dirty="0">
                <a:solidFill>
                  <a:srgbClr val="000000"/>
                </a:solidFill>
              </a:endParaRPr>
            </a:p>
          </p:txBody>
        </p:sp>
      </p:grpSp>
      <p:sp>
        <p:nvSpPr>
          <p:cNvPr id="6151" name="Notched Right Arrow 11"/>
          <p:cNvSpPr>
            <a:spLocks noChangeArrowheads="1"/>
          </p:cNvSpPr>
          <p:nvPr/>
        </p:nvSpPr>
        <p:spPr bwMode="auto">
          <a:xfrm rot="10800000">
            <a:off x="2765425" y="3157539"/>
            <a:ext cx="3505200" cy="1471612"/>
          </a:xfrm>
          <a:prstGeom prst="notchedRightArrow">
            <a:avLst>
              <a:gd name="adj1" fmla="val 100000"/>
              <a:gd name="adj2" fmla="val 36875"/>
            </a:avLst>
          </a:prstGeom>
          <a:solidFill>
            <a:schemeClr val="accent6">
              <a:lumMod val="20000"/>
              <a:lumOff val="80000"/>
            </a:schemeClr>
          </a:solidFill>
          <a:ln>
            <a:noFill/>
          </a:ln>
        </p:spPr>
        <p:txBody>
          <a:bodyPr/>
          <a:lstStyle>
            <a:lvl1pPr>
              <a:spcBef>
                <a:spcPct val="20000"/>
              </a:spcBef>
              <a:buClr>
                <a:srgbClr val="D52B1E"/>
              </a:buClr>
              <a:buChar char="•"/>
              <a:defRPr>
                <a:solidFill>
                  <a:srgbClr val="00337F"/>
                </a:solidFill>
                <a:latin typeface="Arial" charset="0"/>
              </a:defRPr>
            </a:lvl1pPr>
            <a:lvl2pPr marL="742950" indent="-285750">
              <a:spcBef>
                <a:spcPct val="20000"/>
              </a:spcBef>
              <a:buClr>
                <a:srgbClr val="D52B1E"/>
              </a:buClr>
              <a:buChar char="–"/>
              <a:defRPr>
                <a:solidFill>
                  <a:srgbClr val="00337F"/>
                </a:solidFill>
                <a:latin typeface="Arial" charset="0"/>
              </a:defRPr>
            </a:lvl2pPr>
            <a:lvl3pPr marL="1143000" indent="-228600">
              <a:spcBef>
                <a:spcPct val="20000"/>
              </a:spcBef>
              <a:buClr>
                <a:srgbClr val="D52B1E"/>
              </a:buClr>
              <a:buChar char="•"/>
              <a:defRPr>
                <a:solidFill>
                  <a:srgbClr val="00337F"/>
                </a:solidFill>
                <a:latin typeface="Arial" charset="0"/>
              </a:defRPr>
            </a:lvl3pPr>
            <a:lvl4pPr marL="1600200" indent="-228600">
              <a:spcBef>
                <a:spcPct val="20000"/>
              </a:spcBef>
              <a:buClr>
                <a:srgbClr val="D52B1E"/>
              </a:buClr>
              <a:buChar char="–"/>
              <a:defRPr>
                <a:solidFill>
                  <a:srgbClr val="00337F"/>
                </a:solidFill>
                <a:latin typeface="Arial" charset="0"/>
              </a:defRPr>
            </a:lvl4pPr>
            <a:lvl5pPr marL="2057400" indent="-228600">
              <a:spcBef>
                <a:spcPct val="20000"/>
              </a:spcBef>
              <a:buClr>
                <a:srgbClr val="D52B1E"/>
              </a:buClr>
              <a:buChar char="•"/>
              <a:defRPr>
                <a:solidFill>
                  <a:srgbClr val="00337F"/>
                </a:solidFill>
                <a:latin typeface="Arial" charset="0"/>
              </a:defRPr>
            </a:lvl5pPr>
            <a:lvl6pPr marL="2514600" indent="-228600" eaLnBrk="0" fontAlgn="base" hangingPunct="0">
              <a:spcBef>
                <a:spcPct val="20000"/>
              </a:spcBef>
              <a:spcAft>
                <a:spcPct val="0"/>
              </a:spcAft>
              <a:buClr>
                <a:srgbClr val="D52B1E"/>
              </a:buClr>
              <a:buChar char="•"/>
              <a:defRPr>
                <a:solidFill>
                  <a:srgbClr val="00337F"/>
                </a:solidFill>
                <a:latin typeface="Arial" charset="0"/>
              </a:defRPr>
            </a:lvl6pPr>
            <a:lvl7pPr marL="2971800" indent="-228600" eaLnBrk="0" fontAlgn="base" hangingPunct="0">
              <a:spcBef>
                <a:spcPct val="20000"/>
              </a:spcBef>
              <a:spcAft>
                <a:spcPct val="0"/>
              </a:spcAft>
              <a:buClr>
                <a:srgbClr val="D52B1E"/>
              </a:buClr>
              <a:buChar char="•"/>
              <a:defRPr>
                <a:solidFill>
                  <a:srgbClr val="00337F"/>
                </a:solidFill>
                <a:latin typeface="Arial" charset="0"/>
              </a:defRPr>
            </a:lvl7pPr>
            <a:lvl8pPr marL="3429000" indent="-228600" eaLnBrk="0" fontAlgn="base" hangingPunct="0">
              <a:spcBef>
                <a:spcPct val="20000"/>
              </a:spcBef>
              <a:spcAft>
                <a:spcPct val="0"/>
              </a:spcAft>
              <a:buClr>
                <a:srgbClr val="D52B1E"/>
              </a:buClr>
              <a:buChar char="•"/>
              <a:defRPr>
                <a:solidFill>
                  <a:srgbClr val="00337F"/>
                </a:solidFill>
                <a:latin typeface="Arial" charset="0"/>
              </a:defRPr>
            </a:lvl8pPr>
            <a:lvl9pPr marL="3886200" indent="-228600" eaLnBrk="0" fontAlgn="base" hangingPunct="0">
              <a:spcBef>
                <a:spcPct val="20000"/>
              </a:spcBef>
              <a:spcAft>
                <a:spcPct val="0"/>
              </a:spcAft>
              <a:buClr>
                <a:srgbClr val="D52B1E"/>
              </a:buClr>
              <a:buChar char="•"/>
              <a:defRPr>
                <a:solidFill>
                  <a:srgbClr val="00337F"/>
                </a:solidFill>
                <a:latin typeface="Arial" charset="0"/>
              </a:defRPr>
            </a:lvl9pPr>
          </a:lstStyle>
          <a:p>
            <a:pPr eaLnBrk="0" fontAlgn="base" hangingPunct="0">
              <a:spcBef>
                <a:spcPct val="0"/>
              </a:spcBef>
              <a:spcAft>
                <a:spcPct val="0"/>
              </a:spcAft>
              <a:buClrTx/>
              <a:buFontTx/>
              <a:buNone/>
              <a:defRPr/>
            </a:pPr>
            <a:endParaRPr lang="en-US" altLang="en-US" dirty="0">
              <a:solidFill>
                <a:srgbClr val="000000"/>
              </a:solidFill>
            </a:endParaRPr>
          </a:p>
        </p:txBody>
      </p:sp>
      <p:grpSp>
        <p:nvGrpSpPr>
          <p:cNvPr id="6153" name="Group 41"/>
          <p:cNvGrpSpPr>
            <a:grpSpLocks/>
          </p:cNvGrpSpPr>
          <p:nvPr/>
        </p:nvGrpSpPr>
        <p:grpSpPr bwMode="auto">
          <a:xfrm>
            <a:off x="98434" y="4614864"/>
            <a:ext cx="3592513" cy="2016125"/>
            <a:chOff x="228600" y="3977640"/>
            <a:chExt cx="3124200" cy="1356360"/>
          </a:xfrm>
          <a:solidFill>
            <a:schemeClr val="accent1">
              <a:lumMod val="90000"/>
            </a:schemeClr>
          </a:solidFill>
        </p:grpSpPr>
        <p:sp>
          <p:nvSpPr>
            <p:cNvPr id="6195" name="Notched Right Arrow 14"/>
            <p:cNvSpPr>
              <a:spLocks noChangeArrowheads="1"/>
            </p:cNvSpPr>
            <p:nvPr/>
          </p:nvSpPr>
          <p:spPr bwMode="auto">
            <a:xfrm rot="5400000">
              <a:off x="114300" y="4091940"/>
              <a:ext cx="1219200" cy="990600"/>
            </a:xfrm>
            <a:prstGeom prst="notchedRightArrow">
              <a:avLst>
                <a:gd name="adj1" fmla="val 100000"/>
                <a:gd name="adj2" fmla="val 36855"/>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D52B1E"/>
                </a:buClr>
                <a:buChar char="•"/>
                <a:defRPr>
                  <a:solidFill>
                    <a:srgbClr val="00337F"/>
                  </a:solidFill>
                  <a:latin typeface="Arial" charset="0"/>
                </a:defRPr>
              </a:lvl1pPr>
              <a:lvl2pPr marL="742950" indent="-285750">
                <a:spcBef>
                  <a:spcPct val="20000"/>
                </a:spcBef>
                <a:buClr>
                  <a:srgbClr val="D52B1E"/>
                </a:buClr>
                <a:buChar char="–"/>
                <a:defRPr>
                  <a:solidFill>
                    <a:srgbClr val="00337F"/>
                  </a:solidFill>
                  <a:latin typeface="Arial" charset="0"/>
                </a:defRPr>
              </a:lvl2pPr>
              <a:lvl3pPr marL="1143000" indent="-228600">
                <a:spcBef>
                  <a:spcPct val="20000"/>
                </a:spcBef>
                <a:buClr>
                  <a:srgbClr val="D52B1E"/>
                </a:buClr>
                <a:buChar char="•"/>
                <a:defRPr>
                  <a:solidFill>
                    <a:srgbClr val="00337F"/>
                  </a:solidFill>
                  <a:latin typeface="Arial" charset="0"/>
                </a:defRPr>
              </a:lvl3pPr>
              <a:lvl4pPr marL="1600200" indent="-228600">
                <a:spcBef>
                  <a:spcPct val="20000"/>
                </a:spcBef>
                <a:buClr>
                  <a:srgbClr val="D52B1E"/>
                </a:buClr>
                <a:buChar char="–"/>
                <a:defRPr>
                  <a:solidFill>
                    <a:srgbClr val="00337F"/>
                  </a:solidFill>
                  <a:latin typeface="Arial" charset="0"/>
                </a:defRPr>
              </a:lvl4pPr>
              <a:lvl5pPr marL="2057400" indent="-228600">
                <a:spcBef>
                  <a:spcPct val="20000"/>
                </a:spcBef>
                <a:buClr>
                  <a:srgbClr val="D52B1E"/>
                </a:buClr>
                <a:buChar char="•"/>
                <a:defRPr>
                  <a:solidFill>
                    <a:srgbClr val="00337F"/>
                  </a:solidFill>
                  <a:latin typeface="Arial" charset="0"/>
                </a:defRPr>
              </a:lvl5pPr>
              <a:lvl6pPr marL="2514600" indent="-228600" eaLnBrk="0" fontAlgn="base" hangingPunct="0">
                <a:spcBef>
                  <a:spcPct val="20000"/>
                </a:spcBef>
                <a:spcAft>
                  <a:spcPct val="0"/>
                </a:spcAft>
                <a:buClr>
                  <a:srgbClr val="D52B1E"/>
                </a:buClr>
                <a:buChar char="•"/>
                <a:defRPr>
                  <a:solidFill>
                    <a:srgbClr val="00337F"/>
                  </a:solidFill>
                  <a:latin typeface="Arial" charset="0"/>
                </a:defRPr>
              </a:lvl6pPr>
              <a:lvl7pPr marL="2971800" indent="-228600" eaLnBrk="0" fontAlgn="base" hangingPunct="0">
                <a:spcBef>
                  <a:spcPct val="20000"/>
                </a:spcBef>
                <a:spcAft>
                  <a:spcPct val="0"/>
                </a:spcAft>
                <a:buClr>
                  <a:srgbClr val="D52B1E"/>
                </a:buClr>
                <a:buChar char="•"/>
                <a:defRPr>
                  <a:solidFill>
                    <a:srgbClr val="00337F"/>
                  </a:solidFill>
                  <a:latin typeface="Arial" charset="0"/>
                </a:defRPr>
              </a:lvl7pPr>
              <a:lvl8pPr marL="3429000" indent="-228600" eaLnBrk="0" fontAlgn="base" hangingPunct="0">
                <a:spcBef>
                  <a:spcPct val="20000"/>
                </a:spcBef>
                <a:spcAft>
                  <a:spcPct val="0"/>
                </a:spcAft>
                <a:buClr>
                  <a:srgbClr val="D52B1E"/>
                </a:buClr>
                <a:buChar char="•"/>
                <a:defRPr>
                  <a:solidFill>
                    <a:srgbClr val="00337F"/>
                  </a:solidFill>
                  <a:latin typeface="Arial" charset="0"/>
                </a:defRPr>
              </a:lvl8pPr>
              <a:lvl9pPr marL="3886200" indent="-228600" eaLnBrk="0" fontAlgn="base" hangingPunct="0">
                <a:spcBef>
                  <a:spcPct val="20000"/>
                </a:spcBef>
                <a:spcAft>
                  <a:spcPct val="0"/>
                </a:spcAft>
                <a:buClr>
                  <a:srgbClr val="D52B1E"/>
                </a:buClr>
                <a:buChar char="•"/>
                <a:defRPr>
                  <a:solidFill>
                    <a:srgbClr val="00337F"/>
                  </a:solidFill>
                  <a:latin typeface="Arial" charset="0"/>
                </a:defRPr>
              </a:lvl9pPr>
            </a:lstStyle>
            <a:p>
              <a:pPr eaLnBrk="0" fontAlgn="base" hangingPunct="0">
                <a:spcBef>
                  <a:spcPct val="0"/>
                </a:spcBef>
                <a:spcAft>
                  <a:spcPct val="0"/>
                </a:spcAft>
                <a:buClrTx/>
                <a:buFontTx/>
                <a:buNone/>
                <a:defRPr/>
              </a:pPr>
              <a:endParaRPr lang="en-US" altLang="en-US" dirty="0">
                <a:solidFill>
                  <a:srgbClr val="000000"/>
                </a:solidFill>
              </a:endParaRPr>
            </a:p>
          </p:txBody>
        </p:sp>
        <p:sp>
          <p:nvSpPr>
            <p:cNvPr id="6196" name="Right Arrow 15"/>
            <p:cNvSpPr>
              <a:spLocks noChangeArrowheads="1"/>
            </p:cNvSpPr>
            <p:nvPr/>
          </p:nvSpPr>
          <p:spPr bwMode="auto">
            <a:xfrm>
              <a:off x="228600" y="4343400"/>
              <a:ext cx="3124200" cy="990600"/>
            </a:xfrm>
            <a:prstGeom prst="rightArrow">
              <a:avLst>
                <a:gd name="adj1" fmla="val 100000"/>
                <a:gd name="adj2" fmla="val 37058"/>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D52B1E"/>
                </a:buClr>
                <a:buChar char="•"/>
                <a:defRPr>
                  <a:solidFill>
                    <a:srgbClr val="00337F"/>
                  </a:solidFill>
                  <a:latin typeface="Arial" charset="0"/>
                </a:defRPr>
              </a:lvl1pPr>
              <a:lvl2pPr marL="742950" indent="-285750">
                <a:spcBef>
                  <a:spcPct val="20000"/>
                </a:spcBef>
                <a:buClr>
                  <a:srgbClr val="D52B1E"/>
                </a:buClr>
                <a:buChar char="–"/>
                <a:defRPr>
                  <a:solidFill>
                    <a:srgbClr val="00337F"/>
                  </a:solidFill>
                  <a:latin typeface="Arial" charset="0"/>
                </a:defRPr>
              </a:lvl2pPr>
              <a:lvl3pPr marL="1143000" indent="-228600">
                <a:spcBef>
                  <a:spcPct val="20000"/>
                </a:spcBef>
                <a:buClr>
                  <a:srgbClr val="D52B1E"/>
                </a:buClr>
                <a:buChar char="•"/>
                <a:defRPr>
                  <a:solidFill>
                    <a:srgbClr val="00337F"/>
                  </a:solidFill>
                  <a:latin typeface="Arial" charset="0"/>
                </a:defRPr>
              </a:lvl3pPr>
              <a:lvl4pPr marL="1600200" indent="-228600">
                <a:spcBef>
                  <a:spcPct val="20000"/>
                </a:spcBef>
                <a:buClr>
                  <a:srgbClr val="D52B1E"/>
                </a:buClr>
                <a:buChar char="–"/>
                <a:defRPr>
                  <a:solidFill>
                    <a:srgbClr val="00337F"/>
                  </a:solidFill>
                  <a:latin typeface="Arial" charset="0"/>
                </a:defRPr>
              </a:lvl4pPr>
              <a:lvl5pPr marL="2057400" indent="-228600">
                <a:spcBef>
                  <a:spcPct val="20000"/>
                </a:spcBef>
                <a:buClr>
                  <a:srgbClr val="D52B1E"/>
                </a:buClr>
                <a:buChar char="•"/>
                <a:defRPr>
                  <a:solidFill>
                    <a:srgbClr val="00337F"/>
                  </a:solidFill>
                  <a:latin typeface="Arial" charset="0"/>
                </a:defRPr>
              </a:lvl5pPr>
              <a:lvl6pPr marL="2514600" indent="-228600" eaLnBrk="0" fontAlgn="base" hangingPunct="0">
                <a:spcBef>
                  <a:spcPct val="20000"/>
                </a:spcBef>
                <a:spcAft>
                  <a:spcPct val="0"/>
                </a:spcAft>
                <a:buClr>
                  <a:srgbClr val="D52B1E"/>
                </a:buClr>
                <a:buChar char="•"/>
                <a:defRPr>
                  <a:solidFill>
                    <a:srgbClr val="00337F"/>
                  </a:solidFill>
                  <a:latin typeface="Arial" charset="0"/>
                </a:defRPr>
              </a:lvl6pPr>
              <a:lvl7pPr marL="2971800" indent="-228600" eaLnBrk="0" fontAlgn="base" hangingPunct="0">
                <a:spcBef>
                  <a:spcPct val="20000"/>
                </a:spcBef>
                <a:spcAft>
                  <a:spcPct val="0"/>
                </a:spcAft>
                <a:buClr>
                  <a:srgbClr val="D52B1E"/>
                </a:buClr>
                <a:buChar char="•"/>
                <a:defRPr>
                  <a:solidFill>
                    <a:srgbClr val="00337F"/>
                  </a:solidFill>
                  <a:latin typeface="Arial" charset="0"/>
                </a:defRPr>
              </a:lvl7pPr>
              <a:lvl8pPr marL="3429000" indent="-228600" eaLnBrk="0" fontAlgn="base" hangingPunct="0">
                <a:spcBef>
                  <a:spcPct val="20000"/>
                </a:spcBef>
                <a:spcAft>
                  <a:spcPct val="0"/>
                </a:spcAft>
                <a:buClr>
                  <a:srgbClr val="D52B1E"/>
                </a:buClr>
                <a:buChar char="•"/>
                <a:defRPr>
                  <a:solidFill>
                    <a:srgbClr val="00337F"/>
                  </a:solidFill>
                  <a:latin typeface="Arial" charset="0"/>
                </a:defRPr>
              </a:lvl8pPr>
              <a:lvl9pPr marL="3886200" indent="-228600" eaLnBrk="0" fontAlgn="base" hangingPunct="0">
                <a:spcBef>
                  <a:spcPct val="20000"/>
                </a:spcBef>
                <a:spcAft>
                  <a:spcPct val="0"/>
                </a:spcAft>
                <a:buClr>
                  <a:srgbClr val="D52B1E"/>
                </a:buClr>
                <a:buChar char="•"/>
                <a:defRPr>
                  <a:solidFill>
                    <a:srgbClr val="00337F"/>
                  </a:solidFill>
                  <a:latin typeface="Arial" charset="0"/>
                </a:defRPr>
              </a:lvl9pPr>
            </a:lstStyle>
            <a:p>
              <a:pPr eaLnBrk="0" fontAlgn="base" hangingPunct="0">
                <a:spcBef>
                  <a:spcPct val="0"/>
                </a:spcBef>
                <a:spcAft>
                  <a:spcPct val="0"/>
                </a:spcAft>
                <a:buClrTx/>
                <a:buFontTx/>
                <a:buNone/>
                <a:defRPr/>
              </a:pPr>
              <a:endParaRPr lang="en-US" altLang="en-US" dirty="0">
                <a:solidFill>
                  <a:srgbClr val="000000"/>
                </a:solidFill>
              </a:endParaRPr>
            </a:p>
          </p:txBody>
        </p:sp>
      </p:grpSp>
      <p:sp>
        <p:nvSpPr>
          <p:cNvPr id="6154" name="Notched Right Arrow 16"/>
          <p:cNvSpPr>
            <a:spLocks noChangeArrowheads="1"/>
          </p:cNvSpPr>
          <p:nvPr/>
        </p:nvSpPr>
        <p:spPr bwMode="auto">
          <a:xfrm>
            <a:off x="2841625" y="5148263"/>
            <a:ext cx="3505200" cy="1473200"/>
          </a:xfrm>
          <a:prstGeom prst="notchedRightArrow">
            <a:avLst>
              <a:gd name="adj1" fmla="val 100000"/>
              <a:gd name="adj2" fmla="val 36835"/>
            </a:avLst>
          </a:prstGeom>
          <a:solidFill>
            <a:schemeClr val="accent6">
              <a:lumMod val="20000"/>
              <a:lumOff val="80000"/>
            </a:schemeClr>
          </a:solidFill>
          <a:ln>
            <a:noFill/>
          </a:ln>
        </p:spPr>
        <p:txBody>
          <a:bodyPr/>
          <a:lstStyle>
            <a:lvl1pPr>
              <a:spcBef>
                <a:spcPct val="20000"/>
              </a:spcBef>
              <a:buClr>
                <a:srgbClr val="D52B1E"/>
              </a:buClr>
              <a:buChar char="•"/>
              <a:defRPr>
                <a:solidFill>
                  <a:srgbClr val="00337F"/>
                </a:solidFill>
                <a:latin typeface="Arial" charset="0"/>
              </a:defRPr>
            </a:lvl1pPr>
            <a:lvl2pPr marL="742950" indent="-285750">
              <a:spcBef>
                <a:spcPct val="20000"/>
              </a:spcBef>
              <a:buClr>
                <a:srgbClr val="D52B1E"/>
              </a:buClr>
              <a:buChar char="–"/>
              <a:defRPr>
                <a:solidFill>
                  <a:srgbClr val="00337F"/>
                </a:solidFill>
                <a:latin typeface="Arial" charset="0"/>
              </a:defRPr>
            </a:lvl2pPr>
            <a:lvl3pPr marL="1143000" indent="-228600">
              <a:spcBef>
                <a:spcPct val="20000"/>
              </a:spcBef>
              <a:buClr>
                <a:srgbClr val="D52B1E"/>
              </a:buClr>
              <a:buChar char="•"/>
              <a:defRPr>
                <a:solidFill>
                  <a:srgbClr val="00337F"/>
                </a:solidFill>
                <a:latin typeface="Arial" charset="0"/>
              </a:defRPr>
            </a:lvl3pPr>
            <a:lvl4pPr marL="1600200" indent="-228600">
              <a:spcBef>
                <a:spcPct val="20000"/>
              </a:spcBef>
              <a:buClr>
                <a:srgbClr val="D52B1E"/>
              </a:buClr>
              <a:buChar char="–"/>
              <a:defRPr>
                <a:solidFill>
                  <a:srgbClr val="00337F"/>
                </a:solidFill>
                <a:latin typeface="Arial" charset="0"/>
              </a:defRPr>
            </a:lvl4pPr>
            <a:lvl5pPr marL="2057400" indent="-228600">
              <a:spcBef>
                <a:spcPct val="20000"/>
              </a:spcBef>
              <a:buClr>
                <a:srgbClr val="D52B1E"/>
              </a:buClr>
              <a:buChar char="•"/>
              <a:defRPr>
                <a:solidFill>
                  <a:srgbClr val="00337F"/>
                </a:solidFill>
                <a:latin typeface="Arial" charset="0"/>
              </a:defRPr>
            </a:lvl5pPr>
            <a:lvl6pPr marL="2514600" indent="-228600" eaLnBrk="0" fontAlgn="base" hangingPunct="0">
              <a:spcBef>
                <a:spcPct val="20000"/>
              </a:spcBef>
              <a:spcAft>
                <a:spcPct val="0"/>
              </a:spcAft>
              <a:buClr>
                <a:srgbClr val="D52B1E"/>
              </a:buClr>
              <a:buChar char="•"/>
              <a:defRPr>
                <a:solidFill>
                  <a:srgbClr val="00337F"/>
                </a:solidFill>
                <a:latin typeface="Arial" charset="0"/>
              </a:defRPr>
            </a:lvl6pPr>
            <a:lvl7pPr marL="2971800" indent="-228600" eaLnBrk="0" fontAlgn="base" hangingPunct="0">
              <a:spcBef>
                <a:spcPct val="20000"/>
              </a:spcBef>
              <a:spcAft>
                <a:spcPct val="0"/>
              </a:spcAft>
              <a:buClr>
                <a:srgbClr val="D52B1E"/>
              </a:buClr>
              <a:buChar char="•"/>
              <a:defRPr>
                <a:solidFill>
                  <a:srgbClr val="00337F"/>
                </a:solidFill>
                <a:latin typeface="Arial" charset="0"/>
              </a:defRPr>
            </a:lvl7pPr>
            <a:lvl8pPr marL="3429000" indent="-228600" eaLnBrk="0" fontAlgn="base" hangingPunct="0">
              <a:spcBef>
                <a:spcPct val="20000"/>
              </a:spcBef>
              <a:spcAft>
                <a:spcPct val="0"/>
              </a:spcAft>
              <a:buClr>
                <a:srgbClr val="D52B1E"/>
              </a:buClr>
              <a:buChar char="•"/>
              <a:defRPr>
                <a:solidFill>
                  <a:srgbClr val="00337F"/>
                </a:solidFill>
                <a:latin typeface="Arial" charset="0"/>
              </a:defRPr>
            </a:lvl8pPr>
            <a:lvl9pPr marL="3886200" indent="-228600" eaLnBrk="0" fontAlgn="base" hangingPunct="0">
              <a:spcBef>
                <a:spcPct val="20000"/>
              </a:spcBef>
              <a:spcAft>
                <a:spcPct val="0"/>
              </a:spcAft>
              <a:buClr>
                <a:srgbClr val="D52B1E"/>
              </a:buClr>
              <a:buChar char="•"/>
              <a:defRPr>
                <a:solidFill>
                  <a:srgbClr val="00337F"/>
                </a:solidFill>
                <a:latin typeface="Arial" charset="0"/>
              </a:defRPr>
            </a:lvl9pPr>
          </a:lstStyle>
          <a:p>
            <a:pPr eaLnBrk="0" fontAlgn="base" hangingPunct="0">
              <a:spcBef>
                <a:spcPct val="0"/>
              </a:spcBef>
              <a:spcAft>
                <a:spcPct val="0"/>
              </a:spcAft>
              <a:buClrTx/>
              <a:buFontTx/>
              <a:buNone/>
              <a:defRPr/>
            </a:pPr>
            <a:endParaRPr lang="en-US" altLang="en-US" dirty="0">
              <a:solidFill>
                <a:srgbClr val="000000"/>
              </a:solidFill>
            </a:endParaRPr>
          </a:p>
        </p:txBody>
      </p:sp>
      <p:cxnSp>
        <p:nvCxnSpPr>
          <p:cNvPr id="20" name="Straight Connector 19"/>
          <p:cNvCxnSpPr/>
          <p:nvPr/>
        </p:nvCxnSpPr>
        <p:spPr bwMode="auto">
          <a:xfrm>
            <a:off x="1089025" y="1447800"/>
            <a:ext cx="0" cy="68580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631825" y="1487492"/>
            <a:ext cx="415498" cy="646331"/>
          </a:xfrm>
          <a:prstGeom prst="rect">
            <a:avLst/>
          </a:prstGeom>
          <a:noFill/>
        </p:spPr>
        <p:txBody>
          <a:bodyPr wrap="none">
            <a:spAutoFit/>
          </a:bodyPr>
          <a:lstStyle/>
          <a:p>
            <a:pPr eaLnBrk="0" fontAlgn="base" hangingPunct="0">
              <a:spcBef>
                <a:spcPct val="0"/>
              </a:spcBef>
              <a:spcAft>
                <a:spcPct val="0"/>
              </a:spcAft>
              <a:defRPr/>
            </a:pPr>
            <a:r>
              <a:rPr lang="en-US" sz="3600" dirty="0">
                <a:solidFill>
                  <a:srgbClr val="FFFFFF">
                    <a:lumMod val="50000"/>
                  </a:srgbClr>
                </a:solidFill>
                <a:latin typeface="Book Antiqua" panose="02040602050305030304" pitchFamily="18" charset="0"/>
              </a:rPr>
              <a:t>1</a:t>
            </a:r>
          </a:p>
        </p:txBody>
      </p:sp>
      <p:cxnSp>
        <p:nvCxnSpPr>
          <p:cNvPr id="24" name="Straight Connector 23"/>
          <p:cNvCxnSpPr/>
          <p:nvPr/>
        </p:nvCxnSpPr>
        <p:spPr bwMode="auto">
          <a:xfrm>
            <a:off x="3756025" y="1447800"/>
            <a:ext cx="0" cy="68580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298825" y="1487492"/>
            <a:ext cx="415498" cy="646331"/>
          </a:xfrm>
          <a:prstGeom prst="rect">
            <a:avLst/>
          </a:prstGeom>
          <a:noFill/>
        </p:spPr>
        <p:txBody>
          <a:bodyPr wrap="none">
            <a:spAutoFit/>
          </a:bodyPr>
          <a:lstStyle/>
          <a:p>
            <a:pPr eaLnBrk="0" fontAlgn="base" hangingPunct="0">
              <a:spcBef>
                <a:spcPct val="0"/>
              </a:spcBef>
              <a:spcAft>
                <a:spcPct val="0"/>
              </a:spcAft>
              <a:defRPr/>
            </a:pPr>
            <a:r>
              <a:rPr lang="en-US" sz="3600" dirty="0">
                <a:solidFill>
                  <a:srgbClr val="FFFFFF">
                    <a:lumMod val="50000"/>
                  </a:srgbClr>
                </a:solidFill>
                <a:latin typeface="Book Antiqua" panose="02040602050305030304" pitchFamily="18" charset="0"/>
              </a:rPr>
              <a:t>2</a:t>
            </a:r>
          </a:p>
        </p:txBody>
      </p:sp>
      <p:cxnSp>
        <p:nvCxnSpPr>
          <p:cNvPr id="26" name="Straight Connector 25"/>
          <p:cNvCxnSpPr/>
          <p:nvPr/>
        </p:nvCxnSpPr>
        <p:spPr bwMode="auto">
          <a:xfrm>
            <a:off x="6423025" y="1447800"/>
            <a:ext cx="0" cy="68580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5965825" y="1487492"/>
            <a:ext cx="415498" cy="646331"/>
          </a:xfrm>
          <a:prstGeom prst="rect">
            <a:avLst/>
          </a:prstGeom>
          <a:noFill/>
        </p:spPr>
        <p:txBody>
          <a:bodyPr wrap="none">
            <a:spAutoFit/>
          </a:bodyPr>
          <a:lstStyle/>
          <a:p>
            <a:pPr eaLnBrk="0" fontAlgn="base" hangingPunct="0">
              <a:spcBef>
                <a:spcPct val="0"/>
              </a:spcBef>
              <a:spcAft>
                <a:spcPct val="0"/>
              </a:spcAft>
              <a:defRPr/>
            </a:pPr>
            <a:r>
              <a:rPr lang="en-US" sz="3600" dirty="0">
                <a:solidFill>
                  <a:srgbClr val="FFFFFF">
                    <a:lumMod val="50000"/>
                  </a:srgbClr>
                </a:solidFill>
                <a:latin typeface="Book Antiqua" panose="02040602050305030304" pitchFamily="18" charset="0"/>
              </a:rPr>
              <a:t>3</a:t>
            </a:r>
          </a:p>
        </p:txBody>
      </p:sp>
      <p:cxnSp>
        <p:nvCxnSpPr>
          <p:cNvPr id="28" name="Straight Connector 27"/>
          <p:cNvCxnSpPr/>
          <p:nvPr/>
        </p:nvCxnSpPr>
        <p:spPr bwMode="auto">
          <a:xfrm>
            <a:off x="6346825" y="3548063"/>
            <a:ext cx="0" cy="68580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5908676" y="3544894"/>
            <a:ext cx="415498" cy="646331"/>
          </a:xfrm>
          <a:prstGeom prst="rect">
            <a:avLst/>
          </a:prstGeom>
          <a:noFill/>
        </p:spPr>
        <p:txBody>
          <a:bodyPr wrap="none">
            <a:spAutoFit/>
          </a:bodyPr>
          <a:lstStyle/>
          <a:p>
            <a:pPr eaLnBrk="0" fontAlgn="base" hangingPunct="0">
              <a:spcBef>
                <a:spcPct val="0"/>
              </a:spcBef>
              <a:spcAft>
                <a:spcPct val="0"/>
              </a:spcAft>
              <a:defRPr/>
            </a:pPr>
            <a:r>
              <a:rPr lang="en-US" sz="3600" dirty="0">
                <a:solidFill>
                  <a:srgbClr val="FFFFFF">
                    <a:lumMod val="50000"/>
                  </a:srgbClr>
                </a:solidFill>
                <a:latin typeface="Book Antiqua" panose="02040602050305030304" pitchFamily="18" charset="0"/>
              </a:rPr>
              <a:t>4</a:t>
            </a:r>
          </a:p>
        </p:txBody>
      </p:sp>
      <p:cxnSp>
        <p:nvCxnSpPr>
          <p:cNvPr id="30" name="Straight Connector 29"/>
          <p:cNvCxnSpPr/>
          <p:nvPr/>
        </p:nvCxnSpPr>
        <p:spPr bwMode="auto">
          <a:xfrm>
            <a:off x="3733800" y="3581400"/>
            <a:ext cx="0" cy="68580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3276600" y="3600456"/>
            <a:ext cx="415498" cy="646331"/>
          </a:xfrm>
          <a:prstGeom prst="rect">
            <a:avLst/>
          </a:prstGeom>
          <a:noFill/>
        </p:spPr>
        <p:txBody>
          <a:bodyPr wrap="none">
            <a:spAutoFit/>
          </a:bodyPr>
          <a:lstStyle/>
          <a:p>
            <a:pPr eaLnBrk="0" fontAlgn="base" hangingPunct="0">
              <a:spcBef>
                <a:spcPct val="0"/>
              </a:spcBef>
              <a:spcAft>
                <a:spcPct val="0"/>
              </a:spcAft>
              <a:defRPr/>
            </a:pPr>
            <a:r>
              <a:rPr lang="en-US" sz="3600" dirty="0">
                <a:solidFill>
                  <a:srgbClr val="FFFFFF">
                    <a:lumMod val="50000"/>
                  </a:srgbClr>
                </a:solidFill>
                <a:latin typeface="Book Antiqua" panose="02040602050305030304" pitchFamily="18" charset="0"/>
              </a:rPr>
              <a:t>5</a:t>
            </a:r>
          </a:p>
        </p:txBody>
      </p:sp>
      <p:cxnSp>
        <p:nvCxnSpPr>
          <p:cNvPr id="32" name="Straight Connector 31"/>
          <p:cNvCxnSpPr/>
          <p:nvPr/>
        </p:nvCxnSpPr>
        <p:spPr bwMode="auto">
          <a:xfrm>
            <a:off x="609600" y="3581400"/>
            <a:ext cx="0" cy="68580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152400" y="3621094"/>
            <a:ext cx="415498" cy="646331"/>
          </a:xfrm>
          <a:prstGeom prst="rect">
            <a:avLst/>
          </a:prstGeom>
          <a:noFill/>
        </p:spPr>
        <p:txBody>
          <a:bodyPr wrap="none">
            <a:spAutoFit/>
          </a:bodyPr>
          <a:lstStyle/>
          <a:p>
            <a:pPr eaLnBrk="0" fontAlgn="base" hangingPunct="0">
              <a:spcBef>
                <a:spcPct val="0"/>
              </a:spcBef>
              <a:spcAft>
                <a:spcPct val="0"/>
              </a:spcAft>
              <a:defRPr/>
            </a:pPr>
            <a:r>
              <a:rPr lang="en-US" sz="3600" dirty="0">
                <a:solidFill>
                  <a:srgbClr val="FFFFFF">
                    <a:lumMod val="50000"/>
                  </a:srgbClr>
                </a:solidFill>
                <a:latin typeface="Book Antiqua" panose="02040602050305030304" pitchFamily="18" charset="0"/>
              </a:rPr>
              <a:t>6</a:t>
            </a:r>
          </a:p>
        </p:txBody>
      </p:sp>
      <p:cxnSp>
        <p:nvCxnSpPr>
          <p:cNvPr id="34" name="Straight Connector 33"/>
          <p:cNvCxnSpPr/>
          <p:nvPr/>
        </p:nvCxnSpPr>
        <p:spPr bwMode="auto">
          <a:xfrm>
            <a:off x="860425" y="5486400"/>
            <a:ext cx="0" cy="68580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403225" y="5526094"/>
            <a:ext cx="415498" cy="646331"/>
          </a:xfrm>
          <a:prstGeom prst="rect">
            <a:avLst/>
          </a:prstGeom>
          <a:noFill/>
        </p:spPr>
        <p:txBody>
          <a:bodyPr wrap="none">
            <a:spAutoFit/>
          </a:bodyPr>
          <a:lstStyle/>
          <a:p>
            <a:pPr eaLnBrk="0" fontAlgn="base" hangingPunct="0">
              <a:spcBef>
                <a:spcPct val="0"/>
              </a:spcBef>
              <a:spcAft>
                <a:spcPct val="0"/>
              </a:spcAft>
              <a:defRPr/>
            </a:pPr>
            <a:r>
              <a:rPr lang="en-US" sz="3600" dirty="0">
                <a:solidFill>
                  <a:srgbClr val="FFFFFF">
                    <a:lumMod val="50000"/>
                  </a:srgbClr>
                </a:solidFill>
                <a:latin typeface="Book Antiqua" panose="02040602050305030304" pitchFamily="18" charset="0"/>
              </a:rPr>
              <a:t>7</a:t>
            </a:r>
          </a:p>
        </p:txBody>
      </p:sp>
      <p:cxnSp>
        <p:nvCxnSpPr>
          <p:cNvPr id="36" name="Straight Connector 35"/>
          <p:cNvCxnSpPr/>
          <p:nvPr/>
        </p:nvCxnSpPr>
        <p:spPr bwMode="auto">
          <a:xfrm>
            <a:off x="3886200" y="5486400"/>
            <a:ext cx="0" cy="685800"/>
          </a:xfrm>
          <a:prstGeom prst="line">
            <a:avLst/>
          </a:prstGeom>
          <a:ln>
            <a:solidFill>
              <a:schemeClr val="bg1">
                <a:lumMod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3429001" y="5526094"/>
            <a:ext cx="415498" cy="646331"/>
          </a:xfrm>
          <a:prstGeom prst="rect">
            <a:avLst/>
          </a:prstGeom>
          <a:noFill/>
        </p:spPr>
        <p:txBody>
          <a:bodyPr wrap="none">
            <a:spAutoFit/>
          </a:bodyPr>
          <a:lstStyle/>
          <a:p>
            <a:pPr eaLnBrk="0" fontAlgn="base" hangingPunct="0">
              <a:spcBef>
                <a:spcPct val="0"/>
              </a:spcBef>
              <a:spcAft>
                <a:spcPct val="0"/>
              </a:spcAft>
              <a:defRPr/>
            </a:pPr>
            <a:r>
              <a:rPr lang="en-US" sz="3600" dirty="0">
                <a:solidFill>
                  <a:srgbClr val="FFFFFF">
                    <a:lumMod val="50000"/>
                  </a:srgbClr>
                </a:solidFill>
                <a:latin typeface="Book Antiqua" panose="02040602050305030304" pitchFamily="18" charset="0"/>
              </a:rPr>
              <a:t>8</a:t>
            </a:r>
          </a:p>
        </p:txBody>
      </p:sp>
      <p:sp>
        <p:nvSpPr>
          <p:cNvPr id="2" name="TextBox 1"/>
          <p:cNvSpPr txBox="1"/>
          <p:nvPr/>
        </p:nvSpPr>
        <p:spPr>
          <a:xfrm>
            <a:off x="1120785" y="1295408"/>
            <a:ext cx="2155825" cy="307777"/>
          </a:xfrm>
          <a:prstGeom prst="rect">
            <a:avLst/>
          </a:prstGeom>
          <a:noFill/>
        </p:spPr>
        <p:txBody>
          <a:bodyPr>
            <a:spAutoFit/>
          </a:bodyPr>
          <a:lstStyle/>
          <a:p>
            <a:pPr eaLnBrk="0" fontAlgn="base" hangingPunct="0">
              <a:spcBef>
                <a:spcPct val="0"/>
              </a:spcBef>
              <a:spcAft>
                <a:spcPct val="0"/>
              </a:spcAft>
              <a:defRPr/>
            </a:pPr>
            <a:r>
              <a:rPr lang="en-US" sz="1400" dirty="0">
                <a:solidFill>
                  <a:srgbClr val="000000">
                    <a:lumMod val="75000"/>
                    <a:lumOff val="25000"/>
                  </a:srgbClr>
                </a:solidFill>
              </a:rPr>
              <a:t>Make an Appointment</a:t>
            </a:r>
          </a:p>
        </p:txBody>
      </p:sp>
      <p:sp>
        <p:nvSpPr>
          <p:cNvPr id="40" name="TextBox 39"/>
          <p:cNvSpPr txBox="1"/>
          <p:nvPr/>
        </p:nvSpPr>
        <p:spPr>
          <a:xfrm>
            <a:off x="3787785" y="1219201"/>
            <a:ext cx="2155825" cy="523220"/>
          </a:xfrm>
          <a:prstGeom prst="rect">
            <a:avLst/>
          </a:prstGeom>
          <a:noFill/>
        </p:spPr>
        <p:txBody>
          <a:bodyPr>
            <a:spAutoFit/>
          </a:bodyPr>
          <a:lstStyle/>
          <a:p>
            <a:pPr eaLnBrk="0" fontAlgn="base" hangingPunct="0">
              <a:spcBef>
                <a:spcPct val="0"/>
              </a:spcBef>
              <a:spcAft>
                <a:spcPct val="0"/>
              </a:spcAft>
              <a:defRPr/>
            </a:pPr>
            <a:r>
              <a:rPr lang="en-US" sz="1400" dirty="0">
                <a:solidFill>
                  <a:srgbClr val="000000">
                    <a:lumMod val="75000"/>
                    <a:lumOff val="25000"/>
                  </a:srgbClr>
                </a:solidFill>
              </a:rPr>
              <a:t>Access to a genetic counselor</a:t>
            </a:r>
          </a:p>
        </p:txBody>
      </p:sp>
      <p:sp>
        <p:nvSpPr>
          <p:cNvPr id="41" name="TextBox 40"/>
          <p:cNvSpPr txBox="1"/>
          <p:nvPr/>
        </p:nvSpPr>
        <p:spPr>
          <a:xfrm>
            <a:off x="6607178" y="1395415"/>
            <a:ext cx="1470025" cy="738664"/>
          </a:xfrm>
          <a:prstGeom prst="rect">
            <a:avLst/>
          </a:prstGeom>
          <a:noFill/>
        </p:spPr>
        <p:txBody>
          <a:bodyPr>
            <a:spAutoFit/>
          </a:bodyPr>
          <a:lstStyle/>
          <a:p>
            <a:pPr eaLnBrk="0" fontAlgn="base" hangingPunct="0">
              <a:spcBef>
                <a:spcPct val="0"/>
              </a:spcBef>
              <a:spcAft>
                <a:spcPct val="0"/>
              </a:spcAft>
              <a:defRPr/>
            </a:pPr>
            <a:r>
              <a:rPr lang="en-US" sz="1400" dirty="0">
                <a:solidFill>
                  <a:srgbClr val="000000">
                    <a:lumMod val="75000"/>
                    <a:lumOff val="25000"/>
                  </a:srgbClr>
                </a:solidFill>
              </a:rPr>
              <a:t>Complete </a:t>
            </a:r>
          </a:p>
          <a:p>
            <a:pPr eaLnBrk="0" fontAlgn="base" hangingPunct="0">
              <a:spcBef>
                <a:spcPct val="0"/>
              </a:spcBef>
              <a:spcAft>
                <a:spcPct val="0"/>
              </a:spcAft>
              <a:defRPr/>
            </a:pPr>
            <a:r>
              <a:rPr lang="en-US" sz="1400" dirty="0">
                <a:solidFill>
                  <a:srgbClr val="000000">
                    <a:lumMod val="75000"/>
                    <a:lumOff val="25000"/>
                  </a:srgbClr>
                </a:solidFill>
              </a:rPr>
              <a:t>Authorization </a:t>
            </a:r>
            <a:br>
              <a:rPr lang="en-US" sz="1400" dirty="0">
                <a:solidFill>
                  <a:srgbClr val="000000">
                    <a:lumMod val="75000"/>
                    <a:lumOff val="25000"/>
                  </a:srgbClr>
                </a:solidFill>
              </a:rPr>
            </a:br>
            <a:r>
              <a:rPr lang="en-US" sz="1400" dirty="0">
                <a:solidFill>
                  <a:srgbClr val="000000">
                    <a:lumMod val="75000"/>
                    <a:lumOff val="25000"/>
                  </a:srgbClr>
                </a:solidFill>
              </a:rPr>
              <a:t>&amp; other forms</a:t>
            </a:r>
          </a:p>
        </p:txBody>
      </p:sp>
      <p:sp>
        <p:nvSpPr>
          <p:cNvPr id="42" name="TextBox 41"/>
          <p:cNvSpPr txBox="1"/>
          <p:nvPr/>
        </p:nvSpPr>
        <p:spPr>
          <a:xfrm>
            <a:off x="6423034" y="3590925"/>
            <a:ext cx="2155825" cy="523220"/>
          </a:xfrm>
          <a:prstGeom prst="rect">
            <a:avLst/>
          </a:prstGeom>
          <a:noFill/>
        </p:spPr>
        <p:txBody>
          <a:bodyPr>
            <a:spAutoFit/>
          </a:bodyPr>
          <a:lstStyle/>
          <a:p>
            <a:pPr eaLnBrk="0" fontAlgn="base" hangingPunct="0">
              <a:spcBef>
                <a:spcPct val="0"/>
              </a:spcBef>
              <a:spcAft>
                <a:spcPct val="0"/>
              </a:spcAft>
              <a:defRPr/>
            </a:pPr>
            <a:r>
              <a:rPr lang="en-US" sz="1400" dirty="0">
                <a:solidFill>
                  <a:srgbClr val="000000">
                    <a:lumMod val="75000"/>
                    <a:lumOff val="25000"/>
                  </a:srgbClr>
                </a:solidFill>
              </a:rPr>
              <a:t>Get </a:t>
            </a:r>
          </a:p>
          <a:p>
            <a:pPr eaLnBrk="0" fontAlgn="base" hangingPunct="0">
              <a:spcBef>
                <a:spcPct val="0"/>
              </a:spcBef>
              <a:spcAft>
                <a:spcPct val="0"/>
              </a:spcAft>
              <a:defRPr/>
            </a:pPr>
            <a:r>
              <a:rPr lang="en-US" sz="1400" dirty="0">
                <a:solidFill>
                  <a:srgbClr val="000000">
                    <a:lumMod val="75000"/>
                    <a:lumOff val="25000"/>
                  </a:srgbClr>
                </a:solidFill>
              </a:rPr>
              <a:t>swabbed</a:t>
            </a:r>
          </a:p>
        </p:txBody>
      </p:sp>
      <p:sp>
        <p:nvSpPr>
          <p:cNvPr id="44" name="TextBox 43"/>
          <p:cNvSpPr txBox="1"/>
          <p:nvPr/>
        </p:nvSpPr>
        <p:spPr>
          <a:xfrm>
            <a:off x="3787775" y="3467106"/>
            <a:ext cx="2482850" cy="954107"/>
          </a:xfrm>
          <a:prstGeom prst="rect">
            <a:avLst/>
          </a:prstGeom>
          <a:noFill/>
        </p:spPr>
        <p:txBody>
          <a:bodyPr>
            <a:spAutoFit/>
          </a:bodyPr>
          <a:lstStyle/>
          <a:p>
            <a:pPr eaLnBrk="0" fontAlgn="base" hangingPunct="0">
              <a:spcBef>
                <a:spcPct val="0"/>
              </a:spcBef>
              <a:spcAft>
                <a:spcPct val="0"/>
              </a:spcAft>
              <a:defRPr/>
            </a:pPr>
            <a:r>
              <a:rPr lang="en-US" sz="1400" dirty="0">
                <a:solidFill>
                  <a:srgbClr val="000000">
                    <a:lumMod val="75000"/>
                    <a:lumOff val="25000"/>
                  </a:srgbClr>
                </a:solidFill>
              </a:rPr>
              <a:t>Inova Genomics </a:t>
            </a:r>
          </a:p>
          <a:p>
            <a:pPr eaLnBrk="0" fontAlgn="base" hangingPunct="0">
              <a:spcBef>
                <a:spcPct val="0"/>
              </a:spcBef>
              <a:spcAft>
                <a:spcPct val="0"/>
              </a:spcAft>
              <a:defRPr/>
            </a:pPr>
            <a:r>
              <a:rPr lang="en-US" sz="1400" dirty="0">
                <a:solidFill>
                  <a:srgbClr val="000000">
                    <a:lumMod val="75000"/>
                    <a:lumOff val="25000"/>
                  </a:srgbClr>
                </a:solidFill>
              </a:rPr>
              <a:t>Laboratory </a:t>
            </a:r>
          </a:p>
          <a:p>
            <a:pPr eaLnBrk="0" fontAlgn="base" hangingPunct="0">
              <a:spcBef>
                <a:spcPct val="0"/>
              </a:spcBef>
              <a:spcAft>
                <a:spcPct val="0"/>
              </a:spcAft>
              <a:defRPr/>
            </a:pPr>
            <a:r>
              <a:rPr lang="en-US" sz="1400" dirty="0">
                <a:solidFill>
                  <a:srgbClr val="000000">
                    <a:lumMod val="75000"/>
                    <a:lumOff val="25000"/>
                  </a:srgbClr>
                </a:solidFill>
              </a:rPr>
              <a:t>processes </a:t>
            </a:r>
          </a:p>
          <a:p>
            <a:pPr eaLnBrk="0" fontAlgn="base" hangingPunct="0">
              <a:spcBef>
                <a:spcPct val="0"/>
              </a:spcBef>
              <a:spcAft>
                <a:spcPct val="0"/>
              </a:spcAft>
              <a:defRPr/>
            </a:pPr>
            <a:r>
              <a:rPr lang="en-US" sz="1400" dirty="0">
                <a:solidFill>
                  <a:srgbClr val="000000">
                    <a:lumMod val="75000"/>
                    <a:lumOff val="25000"/>
                  </a:srgbClr>
                </a:solidFill>
              </a:rPr>
              <a:t>sample</a:t>
            </a:r>
          </a:p>
        </p:txBody>
      </p:sp>
      <p:sp>
        <p:nvSpPr>
          <p:cNvPr id="49" name="TextBox 48"/>
          <p:cNvSpPr txBox="1"/>
          <p:nvPr/>
        </p:nvSpPr>
        <p:spPr>
          <a:xfrm>
            <a:off x="869950" y="5410201"/>
            <a:ext cx="2482850" cy="523220"/>
          </a:xfrm>
          <a:prstGeom prst="rect">
            <a:avLst/>
          </a:prstGeom>
          <a:noFill/>
        </p:spPr>
        <p:txBody>
          <a:bodyPr>
            <a:spAutoFit/>
          </a:bodyPr>
          <a:lstStyle/>
          <a:p>
            <a:pPr eaLnBrk="0" fontAlgn="base" hangingPunct="0">
              <a:spcBef>
                <a:spcPct val="0"/>
              </a:spcBef>
              <a:spcAft>
                <a:spcPct val="0"/>
              </a:spcAft>
              <a:defRPr/>
            </a:pPr>
            <a:r>
              <a:rPr lang="en-US" sz="1400" dirty="0">
                <a:solidFill>
                  <a:srgbClr val="000000">
                    <a:lumMod val="75000"/>
                    <a:lumOff val="25000"/>
                  </a:srgbClr>
                </a:solidFill>
              </a:rPr>
              <a:t>Share results </a:t>
            </a:r>
            <a:br>
              <a:rPr lang="en-US" sz="1400" dirty="0">
                <a:solidFill>
                  <a:srgbClr val="000000">
                    <a:lumMod val="75000"/>
                    <a:lumOff val="25000"/>
                  </a:srgbClr>
                </a:solidFill>
              </a:rPr>
            </a:br>
            <a:r>
              <a:rPr lang="en-US" sz="1400" dirty="0">
                <a:solidFill>
                  <a:srgbClr val="000000">
                    <a:lumMod val="75000"/>
                    <a:lumOff val="25000"/>
                  </a:srgbClr>
                </a:solidFill>
              </a:rPr>
              <a:t>with physician.</a:t>
            </a:r>
          </a:p>
        </p:txBody>
      </p:sp>
      <p:sp>
        <p:nvSpPr>
          <p:cNvPr id="51" name="TextBox 50"/>
          <p:cNvSpPr txBox="1"/>
          <p:nvPr/>
        </p:nvSpPr>
        <p:spPr>
          <a:xfrm>
            <a:off x="3917950" y="5410201"/>
            <a:ext cx="2025650" cy="523220"/>
          </a:xfrm>
          <a:prstGeom prst="rect">
            <a:avLst/>
          </a:prstGeom>
          <a:noFill/>
        </p:spPr>
        <p:txBody>
          <a:bodyPr>
            <a:spAutoFit/>
          </a:bodyPr>
          <a:lstStyle/>
          <a:p>
            <a:pPr eaLnBrk="0" fontAlgn="base" hangingPunct="0">
              <a:spcBef>
                <a:spcPct val="0"/>
              </a:spcBef>
              <a:spcAft>
                <a:spcPct val="0"/>
              </a:spcAft>
              <a:defRPr/>
            </a:pPr>
            <a:r>
              <a:rPr lang="en-US" sz="1400" dirty="0">
                <a:solidFill>
                  <a:srgbClr val="000000">
                    <a:lumMod val="75000"/>
                    <a:lumOff val="25000"/>
                  </a:srgbClr>
                </a:solidFill>
              </a:rPr>
              <a:t>Ask our genetic counselors</a:t>
            </a:r>
          </a:p>
        </p:txBody>
      </p:sp>
      <p:pic>
        <p:nvPicPr>
          <p:cNvPr id="23587" name="Picture 2" descr="http://www.inova.org/upload/images/ITMI/MediMap/gen_counselor_1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438" y="1603375"/>
            <a:ext cx="9525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8" name="Picture 4" descr="http://www.inova.org/upload/images/ITMI/MediMap/form_100p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10" y="1395415"/>
            <a:ext cx="7524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9" name="Picture 7" descr="http://www.inova.org/upload/images/ITMI/MediMap/swab_mouth_100px.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0125" y="3430591"/>
            <a:ext cx="952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0" name="Picture 9" descr="http://www.inova.org/upload/images/ITMI/MediMap/microscope_100p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6" y="3733807"/>
            <a:ext cx="5064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45" descr="Image result for dna helix icon 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338672">
            <a:off x="5257800" y="3939089"/>
            <a:ext cx="501650" cy="501651"/>
          </a:xfrm>
          <a:prstGeom prst="rect">
            <a:avLst/>
          </a:prstGeom>
          <a:noFill/>
          <a:extLst>
            <a:ext uri="{909E8E84-426E-40DD-AFC4-6F175D3DCCD1}">
              <a14:hiddenFill xmlns:a14="http://schemas.microsoft.com/office/drawing/2010/main">
                <a:solidFill>
                  <a:srgbClr val="FFFFFF"/>
                </a:solidFill>
              </a14:hiddenFill>
            </a:ext>
          </a:extLst>
        </p:spPr>
      </p:pic>
      <p:pic>
        <p:nvPicPr>
          <p:cNvPr id="23592" name="Picture 15" descr="http://www.inova.org/upload/images/ITMI/MediMap/counselors_100px.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5125" y="1609731"/>
            <a:ext cx="9525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65"/>
          <p:cNvSpPr txBox="1"/>
          <p:nvPr/>
        </p:nvSpPr>
        <p:spPr>
          <a:xfrm>
            <a:off x="696913" y="3467100"/>
            <a:ext cx="2482850" cy="523220"/>
          </a:xfrm>
          <a:prstGeom prst="rect">
            <a:avLst/>
          </a:prstGeom>
          <a:noFill/>
        </p:spPr>
        <p:txBody>
          <a:bodyPr>
            <a:spAutoFit/>
          </a:bodyPr>
          <a:lstStyle/>
          <a:p>
            <a:pPr eaLnBrk="0" fontAlgn="base" hangingPunct="0">
              <a:spcBef>
                <a:spcPct val="0"/>
              </a:spcBef>
              <a:spcAft>
                <a:spcPct val="0"/>
              </a:spcAft>
              <a:defRPr/>
            </a:pPr>
            <a:r>
              <a:rPr lang="en-US" sz="1400" dirty="0">
                <a:solidFill>
                  <a:srgbClr val="000000">
                    <a:lumMod val="75000"/>
                    <a:lumOff val="25000"/>
                  </a:srgbClr>
                </a:solidFill>
              </a:rPr>
              <a:t>Receive MediMap</a:t>
            </a:r>
            <a:r>
              <a:rPr lang="en-US" sz="1400" baseline="30000" dirty="0">
                <a:solidFill>
                  <a:srgbClr val="000000">
                    <a:lumMod val="75000"/>
                    <a:lumOff val="25000"/>
                  </a:srgbClr>
                </a:solidFill>
              </a:rPr>
              <a:t>®</a:t>
            </a:r>
            <a:r>
              <a:rPr lang="en-US" sz="1400" dirty="0">
                <a:solidFill>
                  <a:srgbClr val="000000">
                    <a:lumMod val="75000"/>
                    <a:lumOff val="25000"/>
                  </a:srgbClr>
                </a:solidFill>
              </a:rPr>
              <a:t> </a:t>
            </a:r>
          </a:p>
          <a:p>
            <a:pPr eaLnBrk="0" fontAlgn="base" hangingPunct="0">
              <a:spcBef>
                <a:spcPct val="0"/>
              </a:spcBef>
              <a:spcAft>
                <a:spcPct val="0"/>
              </a:spcAft>
              <a:defRPr/>
            </a:pPr>
            <a:r>
              <a:rPr lang="en-US" sz="1400" dirty="0">
                <a:solidFill>
                  <a:srgbClr val="000000">
                    <a:lumMod val="75000"/>
                    <a:lumOff val="25000"/>
                  </a:srgbClr>
                </a:solidFill>
              </a:rPr>
              <a:t>test results</a:t>
            </a:r>
          </a:p>
        </p:txBody>
      </p:sp>
      <p:pic>
        <p:nvPicPr>
          <p:cNvPr id="23594" name="Picture 11" descr="http://www.inova.org/upload/images/ITMI/MediMap/envelope_100px.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425" y="4022726"/>
            <a:ext cx="787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5" name="Picture 2" descr="http://www.inova.org/upload/images/ITMI/MediMap/gen_counselor_1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50" y="5843594"/>
            <a:ext cx="9525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6" name="Picture 2" descr="http://www.inova.org/upload/images/ITMI/MediMap/doctors_100px.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3888" y="5761045"/>
            <a:ext cx="9525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7" name="TextBox 3"/>
          <p:cNvSpPr txBox="1">
            <a:spLocks noChangeArrowheads="1"/>
          </p:cNvSpPr>
          <p:nvPr/>
        </p:nvSpPr>
        <p:spPr bwMode="auto">
          <a:xfrm>
            <a:off x="2041533" y="3906839"/>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337F"/>
                </a:solidFill>
                <a:latin typeface="Arial" charset="0"/>
              </a:defRPr>
            </a:lvl1pPr>
            <a:lvl2pPr>
              <a:defRPr>
                <a:solidFill>
                  <a:srgbClr val="00337F"/>
                </a:solidFill>
                <a:latin typeface="Arial" charset="0"/>
              </a:defRPr>
            </a:lvl2pPr>
            <a:lvl3pPr>
              <a:defRPr>
                <a:solidFill>
                  <a:srgbClr val="00337F"/>
                </a:solidFill>
                <a:latin typeface="Arial" charset="0"/>
              </a:defRPr>
            </a:lvl3pPr>
            <a:lvl4pPr>
              <a:defRPr>
                <a:solidFill>
                  <a:srgbClr val="00337F"/>
                </a:solidFill>
                <a:latin typeface="Arial" charset="0"/>
              </a:defRPr>
            </a:lvl4pPr>
            <a:lvl5pPr>
              <a:defRPr>
                <a:solidFill>
                  <a:srgbClr val="00337F"/>
                </a:solidFill>
                <a:latin typeface="Arial" charset="0"/>
              </a:defRPr>
            </a:lvl5pPr>
            <a:lvl6pPr eaLnBrk="0" hangingPunct="0">
              <a:defRPr>
                <a:solidFill>
                  <a:srgbClr val="00337F"/>
                </a:solidFill>
                <a:latin typeface="Arial" charset="0"/>
              </a:defRPr>
            </a:lvl6pPr>
            <a:lvl7pPr eaLnBrk="0" hangingPunct="0">
              <a:defRPr>
                <a:solidFill>
                  <a:srgbClr val="00337F"/>
                </a:solidFill>
                <a:latin typeface="Arial" charset="0"/>
              </a:defRPr>
            </a:lvl7pPr>
            <a:lvl8pPr eaLnBrk="0" hangingPunct="0">
              <a:defRPr>
                <a:solidFill>
                  <a:srgbClr val="00337F"/>
                </a:solidFill>
                <a:latin typeface="Arial" charset="0"/>
              </a:defRPr>
            </a:lvl8pPr>
            <a:lvl9pPr eaLnBrk="0" hangingPunct="0">
              <a:defRPr>
                <a:solidFill>
                  <a:srgbClr val="00337F"/>
                </a:solidFill>
                <a:latin typeface="Arial" charset="0"/>
              </a:defRPr>
            </a:lvl9pPr>
          </a:lstStyle>
          <a:p>
            <a:pPr eaLnBrk="0" fontAlgn="base" hangingPunct="0">
              <a:spcBef>
                <a:spcPct val="0"/>
              </a:spcBef>
              <a:spcAft>
                <a:spcPct val="0"/>
              </a:spcAft>
            </a:pPr>
            <a:r>
              <a:rPr lang="en-US" altLang="en-US" b="1" dirty="0">
                <a:solidFill>
                  <a:srgbClr val="FF0000"/>
                </a:solidFill>
              </a:rPr>
              <a:t>EPIC</a:t>
            </a:r>
          </a:p>
        </p:txBody>
      </p:sp>
      <p:sp>
        <p:nvSpPr>
          <p:cNvPr id="23598" name="AutoShape 6" descr="Image result for pc screen png"/>
          <p:cNvSpPr>
            <a:spLocks noChangeAspect="1" noChangeArrowheads="1"/>
          </p:cNvSpPr>
          <p:nvPr/>
        </p:nvSpPr>
        <p:spPr bwMode="auto">
          <a:xfrm>
            <a:off x="155575" y="-14446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ltLang="en-US" dirty="0">
              <a:solidFill>
                <a:srgbClr val="000000"/>
              </a:solidFill>
            </a:endParaRPr>
          </a:p>
        </p:txBody>
      </p:sp>
      <p:sp>
        <p:nvSpPr>
          <p:cNvPr id="23599" name="AutoShape 8" descr="Image result for pc screen png"/>
          <p:cNvSpPr>
            <a:spLocks noChangeAspect="1" noChangeArrowheads="1"/>
          </p:cNvSpPr>
          <p:nvPr/>
        </p:nvSpPr>
        <p:spPr bwMode="auto">
          <a:xfrm>
            <a:off x="307975" y="793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ltLang="en-US" dirty="0">
              <a:solidFill>
                <a:srgbClr val="000000"/>
              </a:solidFill>
            </a:endParaRPr>
          </a:p>
        </p:txBody>
      </p:sp>
      <p:sp>
        <p:nvSpPr>
          <p:cNvPr id="8" name="TextBox 7"/>
          <p:cNvSpPr txBox="1"/>
          <p:nvPr/>
        </p:nvSpPr>
        <p:spPr>
          <a:xfrm>
            <a:off x="950917" y="4198939"/>
            <a:ext cx="559769" cy="338554"/>
          </a:xfrm>
          <a:prstGeom prst="rect">
            <a:avLst/>
          </a:prstGeom>
          <a:noFill/>
        </p:spPr>
        <p:txBody>
          <a:bodyPr wrap="none">
            <a:spAutoFit/>
          </a:bodyPr>
          <a:lstStyle/>
          <a:p>
            <a:pPr eaLnBrk="0" fontAlgn="base" hangingPunct="0">
              <a:spcBef>
                <a:spcPct val="0"/>
              </a:spcBef>
              <a:spcAft>
                <a:spcPct val="0"/>
              </a:spcAft>
              <a:defRPr/>
            </a:pPr>
            <a:r>
              <a:rPr lang="en-US" sz="1600" i="1" dirty="0">
                <a:solidFill>
                  <a:srgbClr val="808080">
                    <a:lumMod val="50000"/>
                  </a:srgbClr>
                </a:solidFill>
              </a:rPr>
              <a:t>mail</a:t>
            </a:r>
          </a:p>
        </p:txBody>
      </p:sp>
      <p:sp>
        <p:nvSpPr>
          <p:cNvPr id="3" name="Slide Number Placeholder 2"/>
          <p:cNvSpPr>
            <a:spLocks noGrp="1"/>
          </p:cNvSpPr>
          <p:nvPr>
            <p:ph type="sldNum" sz="quarter" idx="12"/>
          </p:nvPr>
        </p:nvSpPr>
        <p:spPr/>
        <p:txBody>
          <a:bodyPr/>
          <a:lstStyle/>
          <a:p>
            <a:pPr>
              <a:defRPr/>
            </a:pPr>
            <a:fld id="{238E6965-E3B6-468F-82A9-51D972DBC9F3}" type="slidenum">
              <a:rPr lang="en-US" altLang="en-US" smtClean="0">
                <a:solidFill>
                  <a:srgbClr val="000000"/>
                </a:solidFill>
              </a:rPr>
              <a:pPr>
                <a:defRPr/>
              </a:pPr>
              <a:t>38</a:t>
            </a:fld>
            <a:endParaRPr lang="en-US" altLang="en-US" dirty="0">
              <a:solidFill>
                <a:srgbClr val="000000"/>
              </a:solidFill>
            </a:endParaRPr>
          </a:p>
        </p:txBody>
      </p:sp>
      <p:pic>
        <p:nvPicPr>
          <p:cNvPr id="58" name="Picture 2" descr="C:\Users\moeckfr\AppData\Local\Microsoft\Windows\Temporary Internet Files\Content.Outlook\WP771E79\IMG_2948.JPG"/>
          <p:cNvPicPr>
            <a:picLocks noChangeAspect="1" noChangeArrowheads="1"/>
          </p:cNvPicPr>
          <p:nvPr/>
        </p:nvPicPr>
        <p:blipFill rotWithShape="1">
          <a:blip r:embed="rId12">
            <a:extLst>
              <a:ext uri="{28A0092B-C50C-407E-A947-70E740481C1C}">
                <a14:useLocalDpi xmlns:a14="http://schemas.microsoft.com/office/drawing/2010/main" val="0"/>
              </a:ext>
            </a:extLst>
          </a:blip>
          <a:srcRect l="15261" t="1" r="5930" b="25419"/>
          <a:stretch/>
        </p:blipFill>
        <p:spPr bwMode="auto">
          <a:xfrm rot="5400000">
            <a:off x="6043637" y="4570397"/>
            <a:ext cx="2614427" cy="1855634"/>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7470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3200" dirty="0"/>
              <a:t>Genomic Data Safety</a:t>
            </a:r>
          </a:p>
        </p:txBody>
      </p:sp>
      <p:sp>
        <p:nvSpPr>
          <p:cNvPr id="4" name="Hexagon 3"/>
          <p:cNvSpPr/>
          <p:nvPr/>
        </p:nvSpPr>
        <p:spPr>
          <a:xfrm>
            <a:off x="703934" y="2743200"/>
            <a:ext cx="1038924" cy="914400"/>
          </a:xfrm>
          <a:prstGeom prst="hexagon">
            <a:avLst>
              <a:gd name="adj" fmla="val 25000"/>
              <a:gd name="vf" fmla="val 115470"/>
            </a:avLst>
          </a:prstGeom>
          <a:solidFill>
            <a:srgbClr val="002C77"/>
          </a:solidFill>
          <a:ln>
            <a:solidFill>
              <a:srgbClr val="002C7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Hexagon 4"/>
          <p:cNvSpPr/>
          <p:nvPr/>
        </p:nvSpPr>
        <p:spPr>
          <a:xfrm>
            <a:off x="685800" y="1750054"/>
            <a:ext cx="1038924" cy="914400"/>
          </a:xfrm>
          <a:prstGeom prst="hexagon">
            <a:avLst>
              <a:gd name="adj" fmla="val 25000"/>
              <a:gd name="vf" fmla="val 115470"/>
            </a:avLst>
          </a:prstGeom>
          <a:solidFill>
            <a:srgbClr val="002C77"/>
          </a:solidFill>
          <a:ln>
            <a:solidFill>
              <a:srgbClr val="002C7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Hexagon 5"/>
          <p:cNvSpPr/>
          <p:nvPr/>
        </p:nvSpPr>
        <p:spPr>
          <a:xfrm>
            <a:off x="1579156" y="2225418"/>
            <a:ext cx="1038924" cy="914400"/>
          </a:xfrm>
          <a:prstGeom prst="hexagon">
            <a:avLst>
              <a:gd name="adj" fmla="val 25000"/>
              <a:gd name="vf" fmla="val 115470"/>
            </a:avLst>
          </a:prstGeom>
          <a:solidFill>
            <a:srgbClr val="002C77"/>
          </a:solidFill>
          <a:ln>
            <a:solidFill>
              <a:srgbClr val="002C77"/>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p:cNvSpPr txBox="1"/>
          <p:nvPr/>
        </p:nvSpPr>
        <p:spPr>
          <a:xfrm>
            <a:off x="5562600" y="3048000"/>
            <a:ext cx="1695449" cy="1015663"/>
          </a:xfrm>
          <a:prstGeom prst="rect">
            <a:avLst/>
          </a:prstGeom>
          <a:noFill/>
        </p:spPr>
        <p:txBody>
          <a:bodyPr wrap="square" rtlCol="0">
            <a:spAutoFit/>
          </a:bodyPr>
          <a:lstStyle/>
          <a:p>
            <a:pPr algn="r" eaLnBrk="0" fontAlgn="base" hangingPunct="0">
              <a:spcBef>
                <a:spcPct val="0"/>
              </a:spcBef>
              <a:spcAft>
                <a:spcPct val="0"/>
              </a:spcAft>
            </a:pPr>
            <a:r>
              <a:rPr lang="en-US" sz="2000" b="1" dirty="0">
                <a:solidFill>
                  <a:srgbClr val="4D4F53"/>
                </a:solidFill>
              </a:rPr>
              <a:t>Transparent</a:t>
            </a:r>
          </a:p>
          <a:p>
            <a:pPr algn="r" eaLnBrk="0" fontAlgn="base" hangingPunct="0">
              <a:spcBef>
                <a:spcPct val="0"/>
              </a:spcBef>
              <a:spcAft>
                <a:spcPct val="0"/>
              </a:spcAft>
            </a:pPr>
            <a:r>
              <a:rPr lang="en-US" sz="2000" b="1" dirty="0">
                <a:solidFill>
                  <a:srgbClr val="4D4F53"/>
                </a:solidFill>
              </a:rPr>
              <a:t>Use </a:t>
            </a:r>
          </a:p>
          <a:p>
            <a:pPr eaLnBrk="0" fontAlgn="base" hangingPunct="0">
              <a:spcBef>
                <a:spcPct val="0"/>
              </a:spcBef>
              <a:spcAft>
                <a:spcPct val="0"/>
              </a:spcAft>
            </a:pPr>
            <a:r>
              <a:rPr lang="en-US" sz="2000" b="1" dirty="0">
                <a:solidFill>
                  <a:srgbClr val="4D4F53"/>
                </a:solidFill>
              </a:rPr>
              <a:t> </a:t>
            </a:r>
          </a:p>
        </p:txBody>
      </p:sp>
      <p:grpSp>
        <p:nvGrpSpPr>
          <p:cNvPr id="2" name="Group 1"/>
          <p:cNvGrpSpPr/>
          <p:nvPr/>
        </p:nvGrpSpPr>
        <p:grpSpPr>
          <a:xfrm>
            <a:off x="2743200" y="2895600"/>
            <a:ext cx="3599538" cy="1981771"/>
            <a:chOff x="2952750" y="3112489"/>
            <a:chExt cx="3599538" cy="1981771"/>
          </a:xfrm>
        </p:grpSpPr>
        <p:sp>
          <p:nvSpPr>
            <p:cNvPr id="8" name="Oval 7"/>
            <p:cNvSpPr/>
            <p:nvPr/>
          </p:nvSpPr>
          <p:spPr>
            <a:xfrm>
              <a:off x="3867150" y="3189260"/>
              <a:ext cx="1828800" cy="1905000"/>
            </a:xfrm>
            <a:prstGeom prst="ellipse">
              <a:avLst/>
            </a:prstGeom>
            <a:noFill/>
            <a:ln>
              <a:solidFill>
                <a:srgbClr val="D0D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FFFFFF"/>
                </a:solidFill>
              </a:endParaRPr>
            </a:p>
          </p:txBody>
        </p:sp>
        <p:sp>
          <p:nvSpPr>
            <p:cNvPr id="9" name="Arc 8"/>
            <p:cNvSpPr/>
            <p:nvPr/>
          </p:nvSpPr>
          <p:spPr>
            <a:xfrm rot="20466839">
              <a:off x="5269048" y="3311404"/>
              <a:ext cx="374544" cy="1170267"/>
            </a:xfrm>
            <a:prstGeom prst="arc">
              <a:avLst>
                <a:gd name="adj1" fmla="val 17894517"/>
                <a:gd name="adj2" fmla="val 1924689"/>
              </a:avLst>
            </a:prstGeom>
            <a:ln w="76200">
              <a:solidFill>
                <a:srgbClr val="4D4F53"/>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dirty="0">
                <a:solidFill>
                  <a:srgbClr val="000000"/>
                </a:solidFill>
              </a:endParaRPr>
            </a:p>
          </p:txBody>
        </p:sp>
        <p:sp>
          <p:nvSpPr>
            <p:cNvPr id="10" name="Arc 9"/>
            <p:cNvSpPr/>
            <p:nvPr/>
          </p:nvSpPr>
          <p:spPr>
            <a:xfrm rot="13336644">
              <a:off x="4022210" y="3112489"/>
              <a:ext cx="431135" cy="1119460"/>
            </a:xfrm>
            <a:prstGeom prst="arc">
              <a:avLst>
                <a:gd name="adj1" fmla="val 17995671"/>
                <a:gd name="adj2" fmla="val 4000051"/>
              </a:avLst>
            </a:prstGeom>
            <a:ln w="123825">
              <a:solidFill>
                <a:srgbClr val="002C77"/>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dirty="0">
                <a:solidFill>
                  <a:srgbClr val="000000"/>
                </a:solidFill>
              </a:endParaRPr>
            </a:p>
          </p:txBody>
        </p:sp>
        <p:sp>
          <p:nvSpPr>
            <p:cNvPr id="11" name="Arc 10"/>
            <p:cNvSpPr/>
            <p:nvPr/>
          </p:nvSpPr>
          <p:spPr>
            <a:xfrm rot="9085826">
              <a:off x="3923110" y="3772319"/>
              <a:ext cx="814802" cy="1266206"/>
            </a:xfrm>
            <a:prstGeom prst="arc">
              <a:avLst>
                <a:gd name="adj1" fmla="val 18367733"/>
                <a:gd name="adj2" fmla="val 2314958"/>
              </a:avLst>
            </a:prstGeom>
            <a:ln w="76200">
              <a:solidFill>
                <a:srgbClr val="A5A5A9"/>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dirty="0">
                <a:solidFill>
                  <a:srgbClr val="000000"/>
                </a:solidFill>
              </a:endParaRPr>
            </a:p>
          </p:txBody>
        </p:sp>
        <p:sp>
          <p:nvSpPr>
            <p:cNvPr id="12" name="Arc 11"/>
            <p:cNvSpPr/>
            <p:nvPr/>
          </p:nvSpPr>
          <p:spPr>
            <a:xfrm rot="2931964">
              <a:off x="4943355" y="4103152"/>
              <a:ext cx="584218" cy="1035623"/>
            </a:xfrm>
            <a:prstGeom prst="arc">
              <a:avLst>
                <a:gd name="adj1" fmla="val 18240337"/>
                <a:gd name="adj2" fmla="val 2326240"/>
              </a:avLst>
            </a:prstGeom>
            <a:noFill/>
            <a:ln w="76200">
              <a:solidFill>
                <a:srgbClr val="6CADDF"/>
              </a:solidFill>
            </a:ln>
          </p:spPr>
          <p:style>
            <a:lnRef idx="1">
              <a:schemeClr val="accent1"/>
            </a:lnRef>
            <a:fillRef idx="0">
              <a:schemeClr val="accent1"/>
            </a:fillRef>
            <a:effectRef idx="0">
              <a:schemeClr val="accent1"/>
            </a:effectRef>
            <a:fontRef idx="minor">
              <a:schemeClr val="tx1"/>
            </a:fontRef>
          </p:style>
          <p:txBody>
            <a:bodyPr rtlCol="0" anchor="ctr"/>
            <a:lstStyle/>
            <a:p>
              <a:pPr algn="ctr" eaLnBrk="0" fontAlgn="base" hangingPunct="0">
                <a:spcBef>
                  <a:spcPct val="0"/>
                </a:spcBef>
                <a:spcAft>
                  <a:spcPct val="0"/>
                </a:spcAft>
              </a:pPr>
              <a:endParaRPr lang="en-US" dirty="0">
                <a:solidFill>
                  <a:srgbClr val="000000"/>
                </a:solidFill>
              </a:endParaRPr>
            </a:p>
          </p:txBody>
        </p:sp>
        <p:pic>
          <p:nvPicPr>
            <p:cNvPr id="13" name="Picture 13"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trans="42000" intensity="0"/>
                      </a14:imgEffect>
                      <a14:imgEffect>
                        <a14:colorTemperature colorTemp="53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252775" y="3663688"/>
              <a:ext cx="1125771" cy="112577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4902" r="35369" b="40478"/>
            <a:stretch/>
          </p:blipFill>
          <p:spPr>
            <a:xfrm>
              <a:off x="4515160" y="3426454"/>
              <a:ext cx="599873" cy="491656"/>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62401" r="13613" b="40478"/>
            <a:stretch/>
          </p:blipFill>
          <p:spPr>
            <a:xfrm>
              <a:off x="4933950" y="3608220"/>
              <a:ext cx="483978" cy="491656"/>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1886" r="63189" b="40478"/>
            <a:stretch/>
          </p:blipFill>
          <p:spPr>
            <a:xfrm>
              <a:off x="4202430" y="3616814"/>
              <a:ext cx="502920" cy="491656"/>
            </a:xfrm>
            <a:prstGeom prst="rect">
              <a:avLst/>
            </a:prstGeom>
          </p:spPr>
        </p:pic>
        <p:sp>
          <p:nvSpPr>
            <p:cNvPr id="17" name="Rectangle 16"/>
            <p:cNvSpPr/>
            <p:nvPr/>
          </p:nvSpPr>
          <p:spPr>
            <a:xfrm>
              <a:off x="2952750" y="3672219"/>
              <a:ext cx="990600" cy="136333"/>
            </a:xfrm>
            <a:prstGeom prst="rect">
              <a:avLst/>
            </a:prstGeom>
            <a:solidFill>
              <a:srgbClr val="002C77"/>
            </a:solidFill>
            <a:ln w="3175">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FFFFFF"/>
                </a:solidFill>
              </a:endParaRPr>
            </a:p>
          </p:txBody>
        </p:sp>
        <p:sp>
          <p:nvSpPr>
            <p:cNvPr id="18" name="Rectangle 17"/>
            <p:cNvSpPr/>
            <p:nvPr/>
          </p:nvSpPr>
          <p:spPr>
            <a:xfrm>
              <a:off x="3140892" y="4314269"/>
              <a:ext cx="762000" cy="85195"/>
            </a:xfrm>
            <a:prstGeom prst="rect">
              <a:avLst/>
            </a:prstGeom>
            <a:solidFill>
              <a:srgbClr val="A5A5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FFFFFF"/>
                </a:solidFill>
              </a:endParaRPr>
            </a:p>
          </p:txBody>
        </p:sp>
        <p:sp>
          <p:nvSpPr>
            <p:cNvPr id="19" name="Rectangle 18"/>
            <p:cNvSpPr/>
            <p:nvPr/>
          </p:nvSpPr>
          <p:spPr>
            <a:xfrm rot="10800000">
              <a:off x="5638800" y="3854048"/>
              <a:ext cx="913488" cy="97212"/>
            </a:xfrm>
            <a:prstGeom prst="rect">
              <a:avLst/>
            </a:prstGeom>
            <a:solidFill>
              <a:srgbClr val="4D4F5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FFFFFF"/>
                </a:solidFill>
              </a:endParaRPr>
            </a:p>
          </p:txBody>
        </p:sp>
        <p:sp>
          <p:nvSpPr>
            <p:cNvPr id="20" name="Rectangle 19"/>
            <p:cNvSpPr/>
            <p:nvPr/>
          </p:nvSpPr>
          <p:spPr>
            <a:xfrm>
              <a:off x="5608428" y="4569454"/>
              <a:ext cx="639972" cy="72776"/>
            </a:xfrm>
            <a:prstGeom prst="rect">
              <a:avLst/>
            </a:prstGeom>
            <a:solidFill>
              <a:srgbClr val="6CADD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FFFFFF"/>
                </a:solidFill>
              </a:endParaRPr>
            </a:p>
          </p:txBody>
        </p:sp>
      </p:grpSp>
      <p:sp>
        <p:nvSpPr>
          <p:cNvPr id="21" name="TextBox 20"/>
          <p:cNvSpPr txBox="1"/>
          <p:nvPr/>
        </p:nvSpPr>
        <p:spPr>
          <a:xfrm>
            <a:off x="685800" y="4166368"/>
            <a:ext cx="2388417" cy="1015663"/>
          </a:xfrm>
          <a:prstGeom prst="rect">
            <a:avLst/>
          </a:prstGeom>
          <a:noFill/>
        </p:spPr>
        <p:txBody>
          <a:bodyPr wrap="square" rtlCol="0">
            <a:spAutoFit/>
          </a:bodyPr>
          <a:lstStyle/>
          <a:p>
            <a:pPr algn="r" eaLnBrk="0" fontAlgn="base" hangingPunct="0">
              <a:spcBef>
                <a:spcPct val="0"/>
              </a:spcBef>
              <a:spcAft>
                <a:spcPct val="0"/>
              </a:spcAft>
            </a:pPr>
            <a:r>
              <a:rPr lang="en-US" sz="2000" b="1" dirty="0">
                <a:solidFill>
                  <a:srgbClr val="A5A5A9"/>
                </a:solidFill>
              </a:rPr>
              <a:t>Privacy</a:t>
            </a:r>
          </a:p>
          <a:p>
            <a:pPr algn="r" eaLnBrk="0" fontAlgn="base" hangingPunct="0">
              <a:spcBef>
                <a:spcPct val="0"/>
              </a:spcBef>
              <a:spcAft>
                <a:spcPct val="0"/>
              </a:spcAft>
            </a:pPr>
            <a:r>
              <a:rPr lang="en-US" sz="2000" b="1" dirty="0">
                <a:solidFill>
                  <a:srgbClr val="A5A5A9"/>
                </a:solidFill>
              </a:rPr>
              <a:t>Protection </a:t>
            </a:r>
          </a:p>
          <a:p>
            <a:pPr algn="r" eaLnBrk="0" fontAlgn="base" hangingPunct="0">
              <a:spcBef>
                <a:spcPct val="0"/>
              </a:spcBef>
              <a:spcAft>
                <a:spcPct val="0"/>
              </a:spcAft>
            </a:pPr>
            <a:r>
              <a:rPr lang="en-US" sz="2000" b="1" dirty="0">
                <a:solidFill>
                  <a:srgbClr val="A5A5A9"/>
                </a:solidFill>
              </a:rPr>
              <a:t> </a:t>
            </a:r>
          </a:p>
        </p:txBody>
      </p:sp>
      <p:sp>
        <p:nvSpPr>
          <p:cNvPr id="22" name="TextBox 21"/>
          <p:cNvSpPr txBox="1"/>
          <p:nvPr/>
        </p:nvSpPr>
        <p:spPr>
          <a:xfrm>
            <a:off x="6248400" y="4343400"/>
            <a:ext cx="1257300" cy="1015663"/>
          </a:xfrm>
          <a:prstGeom prst="rect">
            <a:avLst/>
          </a:prstGeom>
          <a:noFill/>
        </p:spPr>
        <p:txBody>
          <a:bodyPr wrap="square" rtlCol="0">
            <a:spAutoFit/>
          </a:bodyPr>
          <a:lstStyle/>
          <a:p>
            <a:pPr eaLnBrk="0" fontAlgn="base" hangingPunct="0">
              <a:spcBef>
                <a:spcPct val="0"/>
              </a:spcBef>
              <a:spcAft>
                <a:spcPct val="0"/>
              </a:spcAft>
            </a:pPr>
            <a:r>
              <a:rPr lang="en-US" sz="2000" b="1" dirty="0">
                <a:solidFill>
                  <a:srgbClr val="6CADDF"/>
                </a:solidFill>
              </a:rPr>
              <a:t>Safe Storage</a:t>
            </a:r>
          </a:p>
          <a:p>
            <a:pPr algn="r" eaLnBrk="0" fontAlgn="base" hangingPunct="0">
              <a:spcBef>
                <a:spcPct val="0"/>
              </a:spcBef>
              <a:spcAft>
                <a:spcPct val="0"/>
              </a:spcAft>
            </a:pPr>
            <a:r>
              <a:rPr lang="en-US" sz="2000" b="1" dirty="0">
                <a:solidFill>
                  <a:srgbClr val="6CADDF"/>
                </a:solidFill>
              </a:rPr>
              <a:t>  </a:t>
            </a:r>
          </a:p>
        </p:txBody>
      </p:sp>
      <p:sp>
        <p:nvSpPr>
          <p:cNvPr id="23" name="Oval 4"/>
          <p:cNvSpPr/>
          <p:nvPr/>
        </p:nvSpPr>
        <p:spPr>
          <a:xfrm>
            <a:off x="2556545" y="1922369"/>
            <a:ext cx="1023750" cy="9772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0" tIns="240030" rIns="240030" bIns="240030" numCol="1" spcCol="1270" anchor="ctr" anchorCtr="0">
            <a:noAutofit/>
          </a:bodyPr>
          <a:lstStyle/>
          <a:p>
            <a:pPr algn="ctr" defTabSz="2800350" eaLnBrk="0" fontAlgn="base" hangingPunct="0">
              <a:lnSpc>
                <a:spcPct val="90000"/>
              </a:lnSpc>
              <a:spcBef>
                <a:spcPct val="0"/>
              </a:spcBef>
              <a:spcAft>
                <a:spcPct val="35000"/>
              </a:spcAft>
            </a:pPr>
            <a:endParaRPr lang="en-US" sz="6300" dirty="0">
              <a:solidFill>
                <a:srgbClr val="FFFFFF"/>
              </a:solidFill>
            </a:endParaRPr>
          </a:p>
        </p:txBody>
      </p:sp>
      <p:grpSp>
        <p:nvGrpSpPr>
          <p:cNvPr id="24" name="Group 23"/>
          <p:cNvGrpSpPr/>
          <p:nvPr/>
        </p:nvGrpSpPr>
        <p:grpSpPr>
          <a:xfrm rot="5400000">
            <a:off x="6462087" y="1587834"/>
            <a:ext cx="1907546" cy="1932279"/>
            <a:chOff x="9601200" y="-457200"/>
            <a:chExt cx="1907546" cy="1932279"/>
          </a:xfrm>
          <a:solidFill>
            <a:srgbClr val="4D4F53"/>
          </a:solidFill>
        </p:grpSpPr>
        <p:sp>
          <p:nvSpPr>
            <p:cNvPr id="25" name="Hexagon 24"/>
            <p:cNvSpPr/>
            <p:nvPr/>
          </p:nvSpPr>
          <p:spPr>
            <a:xfrm rot="5400000">
              <a:off x="9538938" y="-376805"/>
              <a:ext cx="1038924" cy="914400"/>
            </a:xfrm>
            <a:prstGeom prst="hexagon">
              <a:avLst>
                <a:gd name="adj" fmla="val 25000"/>
                <a:gd name="vf" fmla="val 11547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Hexagon 25"/>
            <p:cNvSpPr/>
            <p:nvPr/>
          </p:nvSpPr>
          <p:spPr>
            <a:xfrm rot="5400000">
              <a:off x="10532084" y="-394938"/>
              <a:ext cx="1038924" cy="914400"/>
            </a:xfrm>
            <a:prstGeom prst="hexagon">
              <a:avLst>
                <a:gd name="adj" fmla="val 25000"/>
                <a:gd name="vf" fmla="val 11547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Hexagon 26"/>
            <p:cNvSpPr/>
            <p:nvPr/>
          </p:nvSpPr>
          <p:spPr>
            <a:xfrm rot="5400000">
              <a:off x="10056720" y="498417"/>
              <a:ext cx="1038924" cy="914400"/>
            </a:xfrm>
            <a:prstGeom prst="hexagon">
              <a:avLst>
                <a:gd name="adj" fmla="val 25000"/>
                <a:gd name="vf" fmla="val 11547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28" name="TextBox 27"/>
          <p:cNvSpPr txBox="1"/>
          <p:nvPr/>
        </p:nvSpPr>
        <p:spPr>
          <a:xfrm>
            <a:off x="6362701" y="2438400"/>
            <a:ext cx="1181099" cy="338554"/>
          </a:xfrm>
          <a:prstGeom prst="rect">
            <a:avLst/>
          </a:prstGeom>
          <a:noFill/>
        </p:spPr>
        <p:txBody>
          <a:bodyPr wrap="square" rtlCol="0">
            <a:spAutoFit/>
          </a:bodyPr>
          <a:lstStyle/>
          <a:p>
            <a:pPr algn="ctr" eaLnBrk="0" fontAlgn="base" hangingPunct="0">
              <a:spcBef>
                <a:spcPct val="0"/>
              </a:spcBef>
              <a:spcAft>
                <a:spcPct val="0"/>
              </a:spcAft>
            </a:pPr>
            <a:r>
              <a:rPr lang="en-US" sz="1600" dirty="0">
                <a:solidFill>
                  <a:srgbClr val="FFFFFF"/>
                </a:solidFill>
              </a:rPr>
              <a:t>GCP</a:t>
            </a:r>
          </a:p>
        </p:txBody>
      </p:sp>
      <p:grpSp>
        <p:nvGrpSpPr>
          <p:cNvPr id="29" name="Group 28"/>
          <p:cNvGrpSpPr/>
          <p:nvPr/>
        </p:nvGrpSpPr>
        <p:grpSpPr>
          <a:xfrm rot="5400000">
            <a:off x="6451268" y="4557087"/>
            <a:ext cx="1907546" cy="1932280"/>
            <a:chOff x="844141" y="4468521"/>
            <a:chExt cx="1907546" cy="1932280"/>
          </a:xfrm>
          <a:solidFill>
            <a:srgbClr val="6CADDF"/>
          </a:solidFill>
        </p:grpSpPr>
        <p:sp>
          <p:nvSpPr>
            <p:cNvPr id="30" name="Hexagon 29"/>
            <p:cNvSpPr/>
            <p:nvPr/>
          </p:nvSpPr>
          <p:spPr>
            <a:xfrm rot="5400000">
              <a:off x="1775025" y="4530783"/>
              <a:ext cx="1038924" cy="914400"/>
            </a:xfrm>
            <a:prstGeom prst="hexagon">
              <a:avLst>
                <a:gd name="adj" fmla="val 25000"/>
                <a:gd name="vf" fmla="val 11547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Hexagon 30"/>
            <p:cNvSpPr/>
            <p:nvPr/>
          </p:nvSpPr>
          <p:spPr>
            <a:xfrm rot="5400000">
              <a:off x="781879" y="4548916"/>
              <a:ext cx="1038924" cy="914400"/>
            </a:xfrm>
            <a:prstGeom prst="hexagon">
              <a:avLst>
                <a:gd name="adj" fmla="val 25000"/>
                <a:gd name="vf" fmla="val 11547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Hexagon 31"/>
            <p:cNvSpPr/>
            <p:nvPr/>
          </p:nvSpPr>
          <p:spPr>
            <a:xfrm rot="5400000">
              <a:off x="1299660" y="5424139"/>
              <a:ext cx="1038924" cy="914400"/>
            </a:xfrm>
            <a:prstGeom prst="hexagon">
              <a:avLst>
                <a:gd name="adj" fmla="val 25000"/>
                <a:gd name="vf" fmla="val 11547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3" name="Group 32"/>
          <p:cNvGrpSpPr/>
          <p:nvPr/>
        </p:nvGrpSpPr>
        <p:grpSpPr>
          <a:xfrm>
            <a:off x="743329" y="4589404"/>
            <a:ext cx="1932279" cy="1907546"/>
            <a:chOff x="762000" y="4493254"/>
            <a:chExt cx="1932279" cy="1907546"/>
          </a:xfrm>
        </p:grpSpPr>
        <p:sp>
          <p:nvSpPr>
            <p:cNvPr id="34" name="Hexagon 33"/>
            <p:cNvSpPr/>
            <p:nvPr/>
          </p:nvSpPr>
          <p:spPr>
            <a:xfrm>
              <a:off x="762000" y="4493254"/>
              <a:ext cx="1038924" cy="914400"/>
            </a:xfrm>
            <a:prstGeom prst="hexagon">
              <a:avLst>
                <a:gd name="adj" fmla="val 25000"/>
                <a:gd name="vf" fmla="val 115470"/>
              </a:avLst>
            </a:prstGeom>
            <a:solidFill>
              <a:srgbClr val="A5A5A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Hexagon 34"/>
            <p:cNvSpPr/>
            <p:nvPr/>
          </p:nvSpPr>
          <p:spPr>
            <a:xfrm>
              <a:off x="780133" y="5486400"/>
              <a:ext cx="1038924" cy="914400"/>
            </a:xfrm>
            <a:prstGeom prst="hexagon">
              <a:avLst>
                <a:gd name="adj" fmla="val 25000"/>
                <a:gd name="vf" fmla="val 115470"/>
              </a:avLst>
            </a:prstGeom>
            <a:solidFill>
              <a:srgbClr val="A5A5A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Hexagon 35"/>
            <p:cNvSpPr/>
            <p:nvPr/>
          </p:nvSpPr>
          <p:spPr>
            <a:xfrm>
              <a:off x="1655355" y="4968618"/>
              <a:ext cx="1038924" cy="914400"/>
            </a:xfrm>
            <a:prstGeom prst="hexagon">
              <a:avLst>
                <a:gd name="adj" fmla="val 25000"/>
                <a:gd name="vf" fmla="val 115470"/>
              </a:avLst>
            </a:prstGeom>
            <a:solidFill>
              <a:srgbClr val="A5A5A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TextBox 36"/>
            <p:cNvSpPr txBox="1"/>
            <p:nvPr/>
          </p:nvSpPr>
          <p:spPr>
            <a:xfrm>
              <a:off x="1764966" y="5207599"/>
              <a:ext cx="811158" cy="400110"/>
            </a:xfrm>
            <a:prstGeom prst="rect">
              <a:avLst/>
            </a:prstGeom>
            <a:noFill/>
          </p:spPr>
          <p:txBody>
            <a:bodyPr wrap="square" rtlCol="0">
              <a:spAutoFit/>
            </a:bodyPr>
            <a:lstStyle/>
            <a:p>
              <a:pPr algn="ctr" eaLnBrk="0" fontAlgn="base" hangingPunct="0">
                <a:spcBef>
                  <a:spcPct val="0"/>
                </a:spcBef>
                <a:spcAft>
                  <a:spcPct val="0"/>
                </a:spcAft>
              </a:pPr>
              <a:r>
                <a:rPr lang="en-US" sz="2000" dirty="0">
                  <a:solidFill>
                    <a:srgbClr val="FFFFFF"/>
                  </a:solidFill>
                </a:rPr>
                <a:t>GINA</a:t>
              </a:r>
            </a:p>
          </p:txBody>
        </p:sp>
        <p:sp>
          <p:nvSpPr>
            <p:cNvPr id="38" name="TextBox 37"/>
            <p:cNvSpPr txBox="1"/>
            <p:nvPr/>
          </p:nvSpPr>
          <p:spPr>
            <a:xfrm>
              <a:off x="821291" y="4768671"/>
              <a:ext cx="920341" cy="369332"/>
            </a:xfrm>
            <a:prstGeom prst="rect">
              <a:avLst/>
            </a:prstGeom>
            <a:noFill/>
          </p:spPr>
          <p:txBody>
            <a:bodyPr wrap="square" rtlCol="0">
              <a:spAutoFit/>
            </a:bodyPr>
            <a:lstStyle/>
            <a:p>
              <a:pPr algn="ctr" eaLnBrk="0" fontAlgn="base" hangingPunct="0">
                <a:spcBef>
                  <a:spcPct val="0"/>
                </a:spcBef>
                <a:spcAft>
                  <a:spcPct val="0"/>
                </a:spcAft>
              </a:pPr>
              <a:r>
                <a:rPr lang="en-US" dirty="0">
                  <a:solidFill>
                    <a:srgbClr val="FFFFFF"/>
                  </a:solidFill>
                </a:rPr>
                <a:t>HIPAA</a:t>
              </a:r>
            </a:p>
          </p:txBody>
        </p:sp>
        <p:sp>
          <p:nvSpPr>
            <p:cNvPr id="39" name="TextBox 38"/>
            <p:cNvSpPr txBox="1"/>
            <p:nvPr/>
          </p:nvSpPr>
          <p:spPr>
            <a:xfrm>
              <a:off x="803595" y="5711913"/>
              <a:ext cx="992000" cy="338554"/>
            </a:xfrm>
            <a:prstGeom prst="rect">
              <a:avLst/>
            </a:prstGeom>
            <a:noFill/>
          </p:spPr>
          <p:txBody>
            <a:bodyPr wrap="square" rtlCol="0">
              <a:spAutoFit/>
            </a:bodyPr>
            <a:lstStyle/>
            <a:p>
              <a:pPr algn="ctr" eaLnBrk="0" fontAlgn="base" hangingPunct="0">
                <a:spcBef>
                  <a:spcPct val="0"/>
                </a:spcBef>
                <a:spcAft>
                  <a:spcPct val="0"/>
                </a:spcAft>
              </a:pPr>
              <a:r>
                <a:rPr lang="en-US" sz="1600" dirty="0">
                  <a:solidFill>
                    <a:srgbClr val="FFFFFF"/>
                  </a:solidFill>
                </a:rPr>
                <a:t>HITECH</a:t>
              </a:r>
            </a:p>
          </p:txBody>
        </p:sp>
      </p:grpSp>
      <p:sp>
        <p:nvSpPr>
          <p:cNvPr id="40" name="TextBox 39"/>
          <p:cNvSpPr txBox="1"/>
          <p:nvPr/>
        </p:nvSpPr>
        <p:spPr>
          <a:xfrm>
            <a:off x="7467600" y="1905000"/>
            <a:ext cx="811158" cy="369332"/>
          </a:xfrm>
          <a:prstGeom prst="rect">
            <a:avLst/>
          </a:prstGeom>
          <a:noFill/>
        </p:spPr>
        <p:txBody>
          <a:bodyPr wrap="square" rtlCol="0">
            <a:spAutoFit/>
          </a:bodyPr>
          <a:lstStyle/>
          <a:p>
            <a:pPr algn="ctr" eaLnBrk="0" fontAlgn="base" hangingPunct="0">
              <a:spcBef>
                <a:spcPct val="0"/>
              </a:spcBef>
              <a:spcAft>
                <a:spcPct val="0"/>
              </a:spcAft>
            </a:pPr>
            <a:r>
              <a:rPr lang="en-US" dirty="0">
                <a:solidFill>
                  <a:srgbClr val="FFFFFF"/>
                </a:solidFill>
              </a:rPr>
              <a:t>IRB</a:t>
            </a:r>
          </a:p>
        </p:txBody>
      </p:sp>
      <p:sp>
        <p:nvSpPr>
          <p:cNvPr id="41" name="TextBox 40"/>
          <p:cNvSpPr txBox="1"/>
          <p:nvPr/>
        </p:nvSpPr>
        <p:spPr>
          <a:xfrm>
            <a:off x="7277101" y="2895600"/>
            <a:ext cx="1181099" cy="369332"/>
          </a:xfrm>
          <a:prstGeom prst="rect">
            <a:avLst/>
          </a:prstGeom>
          <a:noFill/>
        </p:spPr>
        <p:txBody>
          <a:bodyPr wrap="square" rtlCol="0">
            <a:spAutoFit/>
          </a:bodyPr>
          <a:lstStyle/>
          <a:p>
            <a:pPr algn="ctr" eaLnBrk="0" fontAlgn="base" hangingPunct="0">
              <a:spcBef>
                <a:spcPct val="0"/>
              </a:spcBef>
              <a:spcAft>
                <a:spcPct val="0"/>
              </a:spcAft>
            </a:pPr>
            <a:r>
              <a:rPr lang="en-US" dirty="0">
                <a:solidFill>
                  <a:srgbClr val="FFFFFF"/>
                </a:solidFill>
              </a:rPr>
              <a:t>Q/C</a:t>
            </a:r>
          </a:p>
        </p:txBody>
      </p:sp>
      <p:sp>
        <p:nvSpPr>
          <p:cNvPr id="42" name="TextBox 41"/>
          <p:cNvSpPr txBox="1"/>
          <p:nvPr/>
        </p:nvSpPr>
        <p:spPr>
          <a:xfrm>
            <a:off x="7248149" y="4857377"/>
            <a:ext cx="1181099" cy="338554"/>
          </a:xfrm>
          <a:prstGeom prst="rect">
            <a:avLst/>
          </a:prstGeom>
          <a:noFill/>
        </p:spPr>
        <p:txBody>
          <a:bodyPr wrap="square" rtlCol="0">
            <a:spAutoFit/>
          </a:bodyPr>
          <a:lstStyle/>
          <a:p>
            <a:pPr algn="ctr" eaLnBrk="0" fontAlgn="base" hangingPunct="0">
              <a:spcBef>
                <a:spcPct val="0"/>
              </a:spcBef>
              <a:spcAft>
                <a:spcPct val="0"/>
              </a:spcAft>
            </a:pPr>
            <a:r>
              <a:rPr lang="en-US" sz="1600" dirty="0">
                <a:solidFill>
                  <a:srgbClr val="FFFFFF"/>
                </a:solidFill>
              </a:rPr>
              <a:t>CLOUD</a:t>
            </a:r>
          </a:p>
        </p:txBody>
      </p:sp>
      <p:sp>
        <p:nvSpPr>
          <p:cNvPr id="43" name="TextBox 42"/>
          <p:cNvSpPr txBox="1"/>
          <p:nvPr/>
        </p:nvSpPr>
        <p:spPr>
          <a:xfrm>
            <a:off x="7277101" y="5831100"/>
            <a:ext cx="1181099" cy="307777"/>
          </a:xfrm>
          <a:prstGeom prst="rect">
            <a:avLst/>
          </a:prstGeom>
          <a:noFill/>
        </p:spPr>
        <p:txBody>
          <a:bodyPr wrap="square" rtlCol="0">
            <a:spAutoFit/>
          </a:bodyPr>
          <a:lstStyle/>
          <a:p>
            <a:pPr algn="ctr" eaLnBrk="0" fontAlgn="base" hangingPunct="0">
              <a:spcBef>
                <a:spcPct val="0"/>
              </a:spcBef>
              <a:spcAft>
                <a:spcPct val="0"/>
              </a:spcAft>
            </a:pPr>
            <a:r>
              <a:rPr lang="en-US" sz="1400" dirty="0">
                <a:solidFill>
                  <a:srgbClr val="FFFFFF"/>
                </a:solidFill>
              </a:rPr>
              <a:t>FIREWALL</a:t>
            </a:r>
          </a:p>
        </p:txBody>
      </p:sp>
      <p:sp>
        <p:nvSpPr>
          <p:cNvPr id="44" name="TextBox 43"/>
          <p:cNvSpPr txBox="1"/>
          <p:nvPr/>
        </p:nvSpPr>
        <p:spPr>
          <a:xfrm>
            <a:off x="6362701" y="5373900"/>
            <a:ext cx="1181099" cy="338554"/>
          </a:xfrm>
          <a:prstGeom prst="rect">
            <a:avLst/>
          </a:prstGeom>
          <a:noFill/>
        </p:spPr>
        <p:txBody>
          <a:bodyPr wrap="square" rtlCol="0">
            <a:spAutoFit/>
          </a:bodyPr>
          <a:lstStyle/>
          <a:p>
            <a:pPr algn="ctr" eaLnBrk="0" fontAlgn="base" hangingPunct="0">
              <a:spcBef>
                <a:spcPct val="0"/>
              </a:spcBef>
              <a:spcAft>
                <a:spcPct val="0"/>
              </a:spcAft>
            </a:pPr>
            <a:r>
              <a:rPr lang="en-US" sz="1600" dirty="0">
                <a:solidFill>
                  <a:srgbClr val="FFFFFF"/>
                </a:solidFill>
              </a:rPr>
              <a:t>INOVA IT</a:t>
            </a:r>
          </a:p>
        </p:txBody>
      </p:sp>
      <p:sp>
        <p:nvSpPr>
          <p:cNvPr id="45" name="TextBox 44"/>
          <p:cNvSpPr txBox="1"/>
          <p:nvPr/>
        </p:nvSpPr>
        <p:spPr>
          <a:xfrm>
            <a:off x="1485901" y="2387025"/>
            <a:ext cx="1181099" cy="523220"/>
          </a:xfrm>
          <a:prstGeom prst="rect">
            <a:avLst/>
          </a:prstGeom>
          <a:noFill/>
        </p:spPr>
        <p:txBody>
          <a:bodyPr wrap="square" rtlCol="0">
            <a:spAutoFit/>
          </a:bodyPr>
          <a:lstStyle/>
          <a:p>
            <a:pPr algn="ctr" eaLnBrk="0" fontAlgn="base" hangingPunct="0">
              <a:spcBef>
                <a:spcPct val="0"/>
              </a:spcBef>
              <a:spcAft>
                <a:spcPct val="0"/>
              </a:spcAft>
            </a:pPr>
            <a:r>
              <a:rPr lang="en-US" sz="1400" dirty="0">
                <a:solidFill>
                  <a:srgbClr val="FFFFFF"/>
                </a:solidFill>
              </a:rPr>
              <a:t>DATA</a:t>
            </a:r>
            <a:br>
              <a:rPr lang="en-US" sz="1400" dirty="0">
                <a:solidFill>
                  <a:srgbClr val="FFFFFF"/>
                </a:solidFill>
              </a:rPr>
            </a:br>
            <a:r>
              <a:rPr lang="en-US" sz="1400" dirty="0">
                <a:solidFill>
                  <a:srgbClr val="FFFFFF"/>
                </a:solidFill>
              </a:rPr>
              <a:t> SHARE  </a:t>
            </a:r>
          </a:p>
        </p:txBody>
      </p:sp>
      <p:sp>
        <p:nvSpPr>
          <p:cNvPr id="46" name="TextBox 45"/>
          <p:cNvSpPr txBox="1"/>
          <p:nvPr/>
        </p:nvSpPr>
        <p:spPr>
          <a:xfrm>
            <a:off x="609600" y="1905000"/>
            <a:ext cx="1181099" cy="338554"/>
          </a:xfrm>
          <a:prstGeom prst="rect">
            <a:avLst/>
          </a:prstGeom>
          <a:noFill/>
        </p:spPr>
        <p:txBody>
          <a:bodyPr wrap="square" rtlCol="0">
            <a:spAutoFit/>
          </a:bodyPr>
          <a:lstStyle/>
          <a:p>
            <a:pPr algn="ctr" eaLnBrk="0" fontAlgn="base" hangingPunct="0">
              <a:spcBef>
                <a:spcPct val="0"/>
              </a:spcBef>
              <a:spcAft>
                <a:spcPct val="0"/>
              </a:spcAft>
            </a:pPr>
            <a:r>
              <a:rPr lang="en-US" sz="1600" dirty="0">
                <a:solidFill>
                  <a:srgbClr val="FFFFFF"/>
                </a:solidFill>
              </a:rPr>
              <a:t> </a:t>
            </a:r>
          </a:p>
        </p:txBody>
      </p:sp>
      <p:sp>
        <p:nvSpPr>
          <p:cNvPr id="47" name="TextBox 46"/>
          <p:cNvSpPr txBox="1"/>
          <p:nvPr/>
        </p:nvSpPr>
        <p:spPr>
          <a:xfrm>
            <a:off x="609600" y="1915180"/>
            <a:ext cx="1181099" cy="523220"/>
          </a:xfrm>
          <a:prstGeom prst="rect">
            <a:avLst/>
          </a:prstGeom>
          <a:noFill/>
        </p:spPr>
        <p:txBody>
          <a:bodyPr wrap="square" rtlCol="0">
            <a:spAutoFit/>
          </a:bodyPr>
          <a:lstStyle/>
          <a:p>
            <a:pPr algn="ctr" eaLnBrk="0" fontAlgn="base" hangingPunct="0">
              <a:spcBef>
                <a:spcPct val="0"/>
              </a:spcBef>
              <a:spcAft>
                <a:spcPct val="0"/>
              </a:spcAft>
            </a:pPr>
            <a:r>
              <a:rPr lang="en-US" sz="1400" dirty="0">
                <a:solidFill>
                  <a:srgbClr val="FFFFFF"/>
                </a:solidFill>
              </a:rPr>
              <a:t>DATA</a:t>
            </a:r>
            <a:br>
              <a:rPr lang="en-US" sz="1400" dirty="0">
                <a:solidFill>
                  <a:srgbClr val="FFFFFF"/>
                </a:solidFill>
              </a:rPr>
            </a:br>
            <a:r>
              <a:rPr lang="en-US" sz="1400" dirty="0">
                <a:solidFill>
                  <a:srgbClr val="FFFFFF"/>
                </a:solidFill>
              </a:rPr>
              <a:t> USE </a:t>
            </a:r>
          </a:p>
        </p:txBody>
      </p:sp>
      <p:sp>
        <p:nvSpPr>
          <p:cNvPr id="48" name="TextBox 47"/>
          <p:cNvSpPr txBox="1"/>
          <p:nvPr/>
        </p:nvSpPr>
        <p:spPr>
          <a:xfrm>
            <a:off x="609600" y="3045023"/>
            <a:ext cx="1181099" cy="307777"/>
          </a:xfrm>
          <a:prstGeom prst="rect">
            <a:avLst/>
          </a:prstGeom>
          <a:noFill/>
        </p:spPr>
        <p:txBody>
          <a:bodyPr wrap="square" rtlCol="0">
            <a:spAutoFit/>
          </a:bodyPr>
          <a:lstStyle/>
          <a:p>
            <a:pPr algn="ctr" eaLnBrk="0" fontAlgn="base" hangingPunct="0">
              <a:spcBef>
                <a:spcPct val="0"/>
              </a:spcBef>
              <a:spcAft>
                <a:spcPct val="0"/>
              </a:spcAft>
            </a:pPr>
            <a:r>
              <a:rPr lang="en-US" sz="1375" dirty="0">
                <a:solidFill>
                  <a:srgbClr val="FFFFFF"/>
                </a:solidFill>
              </a:rPr>
              <a:t>FEEDBACK </a:t>
            </a:r>
          </a:p>
        </p:txBody>
      </p:sp>
    </p:spTree>
    <p:extLst>
      <p:ext uri="{BB962C8B-B14F-4D97-AF65-F5344CB8AC3E}">
        <p14:creationId xmlns:p14="http://schemas.microsoft.com/office/powerpoint/2010/main" val="223717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48E7DC4E-8FEA-434B-8535-5C13E297B74B}"/>
              </a:ext>
            </a:extLst>
          </p:cNvPr>
          <p:cNvSpPr>
            <a:spLocks noGrp="1" noChangeArrowheads="1"/>
          </p:cNvSpPr>
          <p:nvPr>
            <p:ph type="title"/>
          </p:nvPr>
        </p:nvSpPr>
        <p:spPr/>
        <p:txBody>
          <a:bodyPr/>
          <a:lstStyle/>
          <a:p>
            <a:r>
              <a:rPr lang="en-US" altLang="en-US"/>
              <a:t>Problem: Unsustainable Model of Psychiatric Care</a:t>
            </a:r>
          </a:p>
        </p:txBody>
      </p:sp>
      <p:sp>
        <p:nvSpPr>
          <p:cNvPr id="3" name="Content Placeholder 2">
            <a:extLst>
              <a:ext uri="{FF2B5EF4-FFF2-40B4-BE49-F238E27FC236}">
                <a16:creationId xmlns:a16="http://schemas.microsoft.com/office/drawing/2014/main" id="{D350819A-31EE-BC43-B9C4-2ACDDBE4FECE}"/>
              </a:ext>
            </a:extLst>
          </p:cNvPr>
          <p:cNvSpPr>
            <a:spLocks noGrp="1"/>
          </p:cNvSpPr>
          <p:nvPr>
            <p:ph idx="1"/>
          </p:nvPr>
        </p:nvSpPr>
        <p:spPr>
          <a:xfrm>
            <a:off x="381000" y="1219200"/>
            <a:ext cx="8305800" cy="4906963"/>
          </a:xfrm>
        </p:spPr>
        <p:txBody>
          <a:bodyPr/>
          <a:lstStyle/>
          <a:p>
            <a:pPr marL="0" indent="0">
              <a:buFontTx/>
              <a:buNone/>
              <a:defRPr/>
            </a:pPr>
            <a:r>
              <a:rPr lang="en-US" dirty="0"/>
              <a:t>2016 - Needed a new paradigm</a:t>
            </a:r>
          </a:p>
          <a:p>
            <a:pPr>
              <a:defRPr/>
            </a:pPr>
            <a:r>
              <a:rPr lang="en-US" dirty="0"/>
              <a:t>World class, destination hospital </a:t>
            </a:r>
          </a:p>
          <a:p>
            <a:pPr lvl="1">
              <a:defRPr/>
            </a:pPr>
            <a:r>
              <a:rPr lang="en-US" dirty="0"/>
              <a:t>Poor access to BH services, low productivity and high costs</a:t>
            </a:r>
          </a:p>
          <a:p>
            <a:pPr lvl="1">
              <a:defRPr/>
            </a:pPr>
            <a:r>
              <a:rPr lang="en-US" dirty="0"/>
              <a:t>System of care lacked organization, patient experience not optimized</a:t>
            </a:r>
          </a:p>
          <a:p>
            <a:pPr>
              <a:defRPr/>
            </a:pPr>
            <a:r>
              <a:rPr lang="en-US" dirty="0"/>
              <a:t>Siloed service line, lacked integration with other disciplines</a:t>
            </a:r>
          </a:p>
          <a:p>
            <a:pPr>
              <a:defRPr/>
            </a:pPr>
            <a:r>
              <a:rPr lang="en-US" dirty="0"/>
              <a:t>Model of care that focused on use of MDs with little support staff</a:t>
            </a:r>
          </a:p>
          <a:p>
            <a:pPr>
              <a:defRPr/>
            </a:pPr>
            <a:r>
              <a:rPr lang="en-US" dirty="0"/>
              <a:t>Incurred annual loss of $300k </a:t>
            </a:r>
          </a:p>
          <a:p>
            <a:pPr marL="0" indent="0">
              <a:buFontTx/>
              <a:buNone/>
              <a:defRPr/>
            </a:pPr>
            <a:endParaRPr lang="en-US" dirty="0"/>
          </a:p>
          <a:p>
            <a:pPr marL="0" indent="0">
              <a:buFontTx/>
              <a:buNone/>
              <a:defRPr/>
            </a:pPr>
            <a:r>
              <a:rPr lang="en-US" dirty="0"/>
              <a:t>Dilemma </a:t>
            </a:r>
          </a:p>
          <a:p>
            <a:pPr>
              <a:defRPr/>
            </a:pPr>
            <a:r>
              <a:rPr lang="en-US" dirty="0"/>
              <a:t>How do we preserve and continue our mission and eventually expand on it?  </a:t>
            </a:r>
          </a:p>
          <a:p>
            <a:pPr>
              <a:defRPr/>
            </a:pPr>
            <a:r>
              <a:rPr lang="en-US" dirty="0"/>
              <a:t>300% increase in monthly costs per patient when behavioral health co-</a:t>
            </a:r>
            <a:r>
              <a:rPr lang="en-US" dirty="0" err="1"/>
              <a:t>morbiditites</a:t>
            </a:r>
            <a:r>
              <a:rPr lang="en-US" dirty="0"/>
              <a:t> are involved (SAMHSA)</a:t>
            </a:r>
          </a:p>
          <a:p>
            <a:pPr marL="0" indent="0">
              <a:buFontTx/>
              <a:buNone/>
              <a:defRPr/>
            </a:pPr>
            <a:endParaRPr lang="en-US" dirty="0"/>
          </a:p>
          <a:p>
            <a:pPr marL="0" indent="0">
              <a:buFontTx/>
              <a:buNone/>
              <a:defRPr/>
            </a:pPr>
            <a:r>
              <a:rPr lang="en-US" dirty="0"/>
              <a:t>Solution</a:t>
            </a:r>
          </a:p>
          <a:p>
            <a:pPr>
              <a:defRPr/>
            </a:pPr>
            <a:r>
              <a:rPr lang="en-US" dirty="0"/>
              <a:t> We needed to change the model</a:t>
            </a:r>
          </a:p>
          <a:p>
            <a:pPr marL="0" indent="0">
              <a:buFontTx/>
              <a:buNone/>
              <a:defRPr/>
            </a:pPr>
            <a:endParaRPr lang="en-US" dirty="0"/>
          </a:p>
          <a:p>
            <a:pPr marL="0" indent="0">
              <a:buFontTx/>
              <a:buNone/>
              <a:defRPr/>
            </a:pPr>
            <a:r>
              <a:rPr lang="en-US" dirty="0"/>
              <a:t>	</a:t>
            </a:r>
          </a:p>
        </p:txBody>
      </p:sp>
    </p:spTree>
    <p:extLst>
      <p:ext uri="{BB962C8B-B14F-4D97-AF65-F5344CB8AC3E}">
        <p14:creationId xmlns:p14="http://schemas.microsoft.com/office/powerpoint/2010/main" val="1933621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Genetic Information Nondiscrimination Act </a:t>
            </a:r>
            <a:br>
              <a:rPr lang="en-US" dirty="0"/>
            </a:br>
            <a:r>
              <a:rPr lang="en-US" dirty="0"/>
              <a:t>of 2008 (Approved May 21, 2008)</a:t>
            </a:r>
          </a:p>
        </p:txBody>
      </p:sp>
      <p:sp>
        <p:nvSpPr>
          <p:cNvPr id="3" name="Content Placeholder 2"/>
          <p:cNvSpPr>
            <a:spLocks noGrp="1"/>
          </p:cNvSpPr>
          <p:nvPr>
            <p:ph idx="1"/>
          </p:nvPr>
        </p:nvSpPr>
        <p:spPr>
          <a:xfrm>
            <a:off x="457200" y="1371601"/>
            <a:ext cx="5867400" cy="1647824"/>
          </a:xfrm>
        </p:spPr>
        <p:txBody>
          <a:bodyPr/>
          <a:lstStyle/>
          <a:p>
            <a:pPr marL="0" indent="0">
              <a:buNone/>
            </a:pPr>
            <a:r>
              <a:rPr lang="en-US" sz="2000" b="1" dirty="0">
                <a:solidFill>
                  <a:srgbClr val="0070C0"/>
                </a:solidFill>
              </a:rPr>
              <a:t>To prohibit discrimination on the basis of genetic information with respect to </a:t>
            </a:r>
            <a:r>
              <a:rPr lang="en-US" sz="2000" b="1" u="sng" dirty="0">
                <a:solidFill>
                  <a:srgbClr val="0070C0"/>
                </a:solidFill>
              </a:rPr>
              <a:t>health insurance </a:t>
            </a:r>
            <a:r>
              <a:rPr lang="en-US" sz="2000" b="1" dirty="0">
                <a:solidFill>
                  <a:srgbClr val="0070C0"/>
                </a:solidFill>
              </a:rPr>
              <a:t>and </a:t>
            </a:r>
            <a:r>
              <a:rPr lang="en-US" sz="2000" b="1" u="sng" dirty="0">
                <a:solidFill>
                  <a:srgbClr val="0070C0"/>
                </a:solidFill>
              </a:rPr>
              <a:t>employment</a:t>
            </a:r>
            <a:r>
              <a:rPr lang="en-US" sz="2000" b="1" dirty="0">
                <a:solidFill>
                  <a:srgbClr val="0070C0"/>
                </a:solidFill>
              </a:rPr>
              <a:t>.</a:t>
            </a:r>
          </a:p>
          <a:p>
            <a:pPr marL="0" indent="0">
              <a:buNone/>
            </a:pPr>
            <a:r>
              <a:rPr lang="en-US" dirty="0">
                <a:solidFill>
                  <a:srgbClr val="0070C0"/>
                </a:solidFill>
              </a:rPr>
              <a:t>*Note: Currently excludes life insurance, disability insurance, and long-term care insurance.</a:t>
            </a:r>
          </a:p>
          <a:p>
            <a:pPr marL="0" indent="0">
              <a:buNone/>
            </a:pPr>
            <a:endParaRPr lang="en-US" sz="1100" b="1" u="sng" dirty="0"/>
          </a:p>
        </p:txBody>
      </p:sp>
      <p:sp>
        <p:nvSpPr>
          <p:cNvPr id="4" name="Slide Number Placeholder 3"/>
          <p:cNvSpPr>
            <a:spLocks noGrp="1"/>
          </p:cNvSpPr>
          <p:nvPr>
            <p:ph type="sldNum" sz="quarter" idx="12"/>
          </p:nvPr>
        </p:nvSpPr>
        <p:spPr/>
        <p:txBody>
          <a:bodyPr/>
          <a:lstStyle/>
          <a:p>
            <a:pPr>
              <a:defRPr/>
            </a:pPr>
            <a:fld id="{92AEA16F-D240-4861-9620-A14E8FBF988D}" type="slidenum">
              <a:rPr lang="en-US" altLang="en-US" smtClean="0"/>
              <a:pPr>
                <a:defRPr/>
              </a:pPr>
              <a:t>40</a:t>
            </a:fld>
            <a:endParaRPr lang="en-US"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19200"/>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491066" y="2971800"/>
            <a:ext cx="8043333" cy="47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52B1E"/>
              </a:buClr>
              <a:buChar char="•"/>
              <a:defRPr>
                <a:solidFill>
                  <a:srgbClr val="00337F"/>
                </a:solidFill>
                <a:latin typeface="+mn-lt"/>
                <a:ea typeface="ＭＳ Ｐゴシック" charset="0"/>
                <a:cs typeface="+mn-cs"/>
              </a:defRPr>
            </a:lvl1pPr>
            <a:lvl2pPr marL="742950" indent="-285750" algn="l" rtl="0" eaLnBrk="0" fontAlgn="base" hangingPunct="0">
              <a:spcBef>
                <a:spcPct val="20000"/>
              </a:spcBef>
              <a:spcAft>
                <a:spcPct val="0"/>
              </a:spcAft>
              <a:buClr>
                <a:srgbClr val="D52B1E"/>
              </a:buClr>
              <a:buChar char="–"/>
              <a:defRPr>
                <a:solidFill>
                  <a:srgbClr val="00337F"/>
                </a:solidFill>
                <a:latin typeface="+mn-lt"/>
                <a:ea typeface="ＭＳ Ｐゴシック" charset="0"/>
              </a:defRPr>
            </a:lvl2pPr>
            <a:lvl3pPr marL="1143000" indent="-228600" algn="l" rtl="0" eaLnBrk="0" fontAlgn="base" hangingPunct="0">
              <a:spcBef>
                <a:spcPct val="20000"/>
              </a:spcBef>
              <a:spcAft>
                <a:spcPct val="0"/>
              </a:spcAft>
              <a:buClr>
                <a:srgbClr val="D52B1E"/>
              </a:buClr>
              <a:buChar char="•"/>
              <a:defRPr>
                <a:solidFill>
                  <a:srgbClr val="00337F"/>
                </a:solidFill>
                <a:latin typeface="+mn-lt"/>
                <a:ea typeface="ＭＳ Ｐゴシック" charset="0"/>
              </a:defRPr>
            </a:lvl3pPr>
            <a:lvl4pPr marL="1600200" indent="-228600" algn="l" rtl="0" eaLnBrk="0" fontAlgn="base" hangingPunct="0">
              <a:spcBef>
                <a:spcPct val="20000"/>
              </a:spcBef>
              <a:spcAft>
                <a:spcPct val="0"/>
              </a:spcAft>
              <a:buClr>
                <a:srgbClr val="D52B1E"/>
              </a:buClr>
              <a:buChar char="–"/>
              <a:defRPr>
                <a:solidFill>
                  <a:srgbClr val="00337F"/>
                </a:solidFill>
                <a:latin typeface="+mn-lt"/>
                <a:ea typeface="ＭＳ Ｐゴシック" charset="0"/>
              </a:defRPr>
            </a:lvl4pPr>
            <a:lvl5pPr marL="2057400" indent="-228600" algn="l" rtl="0" eaLnBrk="0" fontAlgn="base" hangingPunct="0">
              <a:spcBef>
                <a:spcPct val="20000"/>
              </a:spcBef>
              <a:spcAft>
                <a:spcPct val="0"/>
              </a:spcAft>
              <a:buClr>
                <a:srgbClr val="D52B1E"/>
              </a:buClr>
              <a:buChar char="•"/>
              <a:defRPr>
                <a:solidFill>
                  <a:srgbClr val="00337F"/>
                </a:solidFill>
                <a:latin typeface="+mn-lt"/>
                <a:ea typeface="ＭＳ Ｐゴシック" charset="0"/>
              </a:defRPr>
            </a:lvl5pPr>
            <a:lvl6pPr marL="2514600" indent="-228600" algn="l" rtl="0" fontAlgn="base">
              <a:spcBef>
                <a:spcPct val="20000"/>
              </a:spcBef>
              <a:spcAft>
                <a:spcPct val="0"/>
              </a:spcAft>
              <a:buClr>
                <a:srgbClr val="D52B1E"/>
              </a:buClr>
              <a:buChar char="•"/>
              <a:defRPr>
                <a:solidFill>
                  <a:srgbClr val="00337F"/>
                </a:solidFill>
                <a:latin typeface="+mn-lt"/>
              </a:defRPr>
            </a:lvl6pPr>
            <a:lvl7pPr marL="2971800" indent="-228600" algn="l" rtl="0" fontAlgn="base">
              <a:spcBef>
                <a:spcPct val="20000"/>
              </a:spcBef>
              <a:spcAft>
                <a:spcPct val="0"/>
              </a:spcAft>
              <a:buClr>
                <a:srgbClr val="D52B1E"/>
              </a:buClr>
              <a:buChar char="•"/>
              <a:defRPr>
                <a:solidFill>
                  <a:srgbClr val="00337F"/>
                </a:solidFill>
                <a:latin typeface="+mn-lt"/>
              </a:defRPr>
            </a:lvl7pPr>
            <a:lvl8pPr marL="3429000" indent="-228600" algn="l" rtl="0" fontAlgn="base">
              <a:spcBef>
                <a:spcPct val="20000"/>
              </a:spcBef>
              <a:spcAft>
                <a:spcPct val="0"/>
              </a:spcAft>
              <a:buClr>
                <a:srgbClr val="D52B1E"/>
              </a:buClr>
              <a:buChar char="•"/>
              <a:defRPr>
                <a:solidFill>
                  <a:srgbClr val="00337F"/>
                </a:solidFill>
                <a:latin typeface="+mn-lt"/>
              </a:defRPr>
            </a:lvl8pPr>
            <a:lvl9pPr marL="3886200" indent="-228600" algn="l" rtl="0" fontAlgn="base">
              <a:spcBef>
                <a:spcPct val="20000"/>
              </a:spcBef>
              <a:spcAft>
                <a:spcPct val="0"/>
              </a:spcAft>
              <a:buClr>
                <a:srgbClr val="D52B1E"/>
              </a:buClr>
              <a:buChar char="•"/>
              <a:defRPr>
                <a:solidFill>
                  <a:srgbClr val="00337F"/>
                </a:solidFill>
                <a:latin typeface="+mn-lt"/>
              </a:defRPr>
            </a:lvl9pPr>
          </a:lstStyle>
          <a:p>
            <a:pPr marL="0" indent="0">
              <a:buFontTx/>
              <a:buNone/>
            </a:pPr>
            <a:endParaRPr lang="en-US" sz="1100" b="1" u="sng" kern="0" dirty="0"/>
          </a:p>
          <a:p>
            <a:pPr marL="0" indent="0">
              <a:buFontTx/>
              <a:buNone/>
            </a:pPr>
            <a:r>
              <a:rPr lang="en-US" sz="2000" b="1" u="sng" kern="0" dirty="0"/>
              <a:t>Factors to consider for Inova</a:t>
            </a:r>
            <a:r>
              <a:rPr lang="en-US" b="1" kern="0" dirty="0"/>
              <a:t>:</a:t>
            </a:r>
          </a:p>
          <a:p>
            <a:r>
              <a:rPr lang="en-US" b="1" kern="0" dirty="0"/>
              <a:t>Inova is a health system / provider…</a:t>
            </a:r>
          </a:p>
          <a:p>
            <a:pPr marL="0" indent="0">
              <a:buFontTx/>
              <a:buNone/>
            </a:pPr>
            <a:r>
              <a:rPr lang="en-US" kern="0" dirty="0"/>
              <a:t>…rendering services to patients who are also employed by Inova.</a:t>
            </a:r>
          </a:p>
          <a:p>
            <a:r>
              <a:rPr lang="en-US" b="1" kern="0" dirty="0"/>
              <a:t>Inova is a self-insured employer…</a:t>
            </a:r>
          </a:p>
          <a:p>
            <a:pPr marL="0" indent="0">
              <a:buFontTx/>
              <a:buNone/>
            </a:pPr>
            <a:r>
              <a:rPr lang="en-US" kern="0" dirty="0"/>
              <a:t>…offering health plan choices to its employees and their dependents (incl. access to a wellness program).</a:t>
            </a:r>
          </a:p>
          <a:p>
            <a:r>
              <a:rPr lang="en-US" b="1" kern="0" dirty="0"/>
              <a:t>Inova has an in-house CAP-accredited and CLIA-certified genomics laboratory (IGL)…</a:t>
            </a:r>
          </a:p>
          <a:p>
            <a:pPr marL="0" indent="0">
              <a:buFontTx/>
              <a:buNone/>
            </a:pPr>
            <a:r>
              <a:rPr lang="en-US" kern="0" dirty="0"/>
              <a:t>…providing genetic testing services to patients (who could also be Inova employees).</a:t>
            </a:r>
          </a:p>
        </p:txBody>
      </p:sp>
    </p:spTree>
    <p:extLst>
      <p:ext uri="{BB962C8B-B14F-4D97-AF65-F5344CB8AC3E}">
        <p14:creationId xmlns:p14="http://schemas.microsoft.com/office/powerpoint/2010/main" val="56326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685800" y="5597937"/>
            <a:ext cx="7315200" cy="598541"/>
          </a:xfrm>
          <a:prstGeom prst="round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000000"/>
              </a:solidFill>
            </a:endParaRPr>
          </a:p>
        </p:txBody>
      </p:sp>
      <p:sp>
        <p:nvSpPr>
          <p:cNvPr id="19" name="Rounded Rectangle 18"/>
          <p:cNvSpPr/>
          <p:nvPr/>
        </p:nvSpPr>
        <p:spPr bwMode="auto">
          <a:xfrm>
            <a:off x="609600" y="2362200"/>
            <a:ext cx="7315200" cy="2209800"/>
          </a:xfrm>
          <a:prstGeom prst="roundRect">
            <a:avLst/>
          </a:prstGeom>
          <a:solidFill>
            <a:schemeClr val="bg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000000"/>
              </a:solidFill>
            </a:endParaRPr>
          </a:p>
        </p:txBody>
      </p:sp>
      <p:sp>
        <p:nvSpPr>
          <p:cNvPr id="2" name="Title 1"/>
          <p:cNvSpPr>
            <a:spLocks noGrp="1"/>
          </p:cNvSpPr>
          <p:nvPr>
            <p:ph type="title"/>
          </p:nvPr>
        </p:nvSpPr>
        <p:spPr/>
        <p:txBody>
          <a:bodyPr/>
          <a:lstStyle/>
          <a:p>
            <a:r>
              <a:rPr lang="en-US" dirty="0"/>
              <a:t>How to get MediMap</a:t>
            </a:r>
          </a:p>
        </p:txBody>
      </p:sp>
      <p:sp>
        <p:nvSpPr>
          <p:cNvPr id="4" name="Slide Number Placeholder 3"/>
          <p:cNvSpPr>
            <a:spLocks noGrp="1"/>
          </p:cNvSpPr>
          <p:nvPr>
            <p:ph type="sldNum" sz="quarter" idx="12"/>
          </p:nvPr>
        </p:nvSpPr>
        <p:spPr>
          <a:xfrm>
            <a:off x="6629400" y="5562600"/>
            <a:ext cx="2133600" cy="476250"/>
          </a:xfrm>
        </p:spPr>
        <p:txBody>
          <a:bodyPr/>
          <a:lstStyle/>
          <a:p>
            <a:pPr>
              <a:defRPr/>
            </a:pPr>
            <a:fld id="{B416FBEE-9B38-4097-AB03-26339C9FAB76}" type="slidenum">
              <a:rPr lang="en-US" altLang="en-US" smtClean="0">
                <a:solidFill>
                  <a:srgbClr val="000000"/>
                </a:solidFill>
              </a:rPr>
              <a:pPr>
                <a:defRPr/>
              </a:pPr>
              <a:t>41</a:t>
            </a:fld>
            <a:endParaRPr lang="en-US" altLang="en-US" dirty="0">
              <a:solidFill>
                <a:srgbClr val="000000"/>
              </a:solidFill>
            </a:endParaRPr>
          </a:p>
        </p:txBody>
      </p:sp>
      <p:pic>
        <p:nvPicPr>
          <p:cNvPr id="1026" name="Picture 2" descr="Image result for contact 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6100" y="4572000"/>
            <a:ext cx="2552700" cy="8402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1127" y="1295400"/>
            <a:ext cx="237147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62000" y="5757644"/>
            <a:ext cx="2667000" cy="646331"/>
          </a:xfrm>
          <a:prstGeom prst="rect">
            <a:avLst/>
          </a:prstGeom>
          <a:noFill/>
        </p:spPr>
        <p:txBody>
          <a:bodyPr wrap="square" rtlCol="0">
            <a:spAutoFit/>
          </a:bodyPr>
          <a:lstStyle/>
          <a:p>
            <a:r>
              <a:rPr lang="en-US" altLang="en-US" b="1" dirty="0">
                <a:solidFill>
                  <a:srgbClr val="002060"/>
                </a:solidFill>
              </a:rPr>
              <a:t>MediMap@inova.org</a:t>
            </a:r>
          </a:p>
          <a:p>
            <a:endParaRPr lang="en-US" dirty="0">
              <a:solidFill>
                <a:srgbClr val="002060"/>
              </a:solidFill>
            </a:endParaRPr>
          </a:p>
        </p:txBody>
      </p:sp>
      <p:sp>
        <p:nvSpPr>
          <p:cNvPr id="14" name="TextBox 13"/>
          <p:cNvSpPr txBox="1"/>
          <p:nvPr/>
        </p:nvSpPr>
        <p:spPr>
          <a:xfrm>
            <a:off x="609600" y="2678668"/>
            <a:ext cx="7315200" cy="369332"/>
          </a:xfrm>
          <a:prstGeom prst="rect">
            <a:avLst/>
          </a:prstGeom>
          <a:noFill/>
        </p:spPr>
        <p:txBody>
          <a:bodyPr wrap="square" rtlCol="0">
            <a:spAutoFit/>
          </a:bodyPr>
          <a:lstStyle/>
          <a:p>
            <a:pPr algn="ctr"/>
            <a:r>
              <a:rPr lang="en-US" dirty="0">
                <a:solidFill>
                  <a:srgbClr val="002060"/>
                </a:solidFill>
              </a:rPr>
              <a:t>Interested to learn more about MediMap</a:t>
            </a:r>
            <a:r>
              <a:rPr lang="en-US" sz="1200" baseline="64000" dirty="0">
                <a:solidFill>
                  <a:srgbClr val="00337F"/>
                </a:solidFill>
                <a:latin typeface="Proxima Nova Lt"/>
              </a:rPr>
              <a:t>®</a:t>
            </a:r>
            <a:r>
              <a:rPr lang="en-US" dirty="0">
                <a:solidFill>
                  <a:srgbClr val="002060"/>
                </a:solidFill>
              </a:rPr>
              <a:t> testing?</a:t>
            </a:r>
          </a:p>
        </p:txBody>
      </p:sp>
      <p:sp>
        <p:nvSpPr>
          <p:cNvPr id="18" name="TextBox 17"/>
          <p:cNvSpPr txBox="1"/>
          <p:nvPr/>
        </p:nvSpPr>
        <p:spPr>
          <a:xfrm>
            <a:off x="609600" y="3124200"/>
            <a:ext cx="7315200" cy="646331"/>
          </a:xfrm>
          <a:prstGeom prst="rect">
            <a:avLst/>
          </a:prstGeom>
          <a:noFill/>
          <a:ln>
            <a:noFill/>
          </a:ln>
        </p:spPr>
        <p:txBody>
          <a:bodyPr wrap="square" rtlCol="0">
            <a:spAutoFit/>
          </a:bodyPr>
          <a:lstStyle/>
          <a:p>
            <a:pPr algn="ctr"/>
            <a:r>
              <a:rPr lang="en-US" dirty="0">
                <a:solidFill>
                  <a:srgbClr val="002060"/>
                </a:solidFill>
              </a:rPr>
              <a:t>Would like to schedule an appointment?</a:t>
            </a:r>
          </a:p>
          <a:p>
            <a:pPr algn="ctr"/>
            <a:r>
              <a:rPr lang="en-US" dirty="0">
                <a:solidFill>
                  <a:srgbClr val="002060"/>
                </a:solidFill>
              </a:rPr>
              <a:t>(doctor’s referral not required)</a:t>
            </a:r>
          </a:p>
        </p:txBody>
      </p:sp>
      <p:sp>
        <p:nvSpPr>
          <p:cNvPr id="20" name="TextBox 19"/>
          <p:cNvSpPr txBox="1"/>
          <p:nvPr/>
        </p:nvSpPr>
        <p:spPr>
          <a:xfrm>
            <a:off x="1981200" y="3886200"/>
            <a:ext cx="4800600" cy="369332"/>
          </a:xfrm>
          <a:prstGeom prst="rect">
            <a:avLst/>
          </a:prstGeom>
          <a:noFill/>
        </p:spPr>
        <p:txBody>
          <a:bodyPr wrap="square" rtlCol="0">
            <a:spAutoFit/>
          </a:bodyPr>
          <a:lstStyle/>
          <a:p>
            <a:pPr algn="ctr"/>
            <a:r>
              <a:rPr lang="en-US" dirty="0">
                <a:solidFill>
                  <a:srgbClr val="002060"/>
                </a:solidFill>
              </a:rPr>
              <a:t>We want to hear from you! </a:t>
            </a:r>
          </a:p>
        </p:txBody>
      </p:sp>
      <p:sp>
        <p:nvSpPr>
          <p:cNvPr id="10" name="TextBox 9"/>
          <p:cNvSpPr txBox="1"/>
          <p:nvPr/>
        </p:nvSpPr>
        <p:spPr>
          <a:xfrm>
            <a:off x="5562600" y="5757644"/>
            <a:ext cx="2667000" cy="646331"/>
          </a:xfrm>
          <a:prstGeom prst="rect">
            <a:avLst/>
          </a:prstGeom>
          <a:noFill/>
        </p:spPr>
        <p:txBody>
          <a:bodyPr wrap="square" rtlCol="0">
            <a:spAutoFit/>
          </a:bodyPr>
          <a:lstStyle/>
          <a:p>
            <a:r>
              <a:rPr lang="en-US" altLang="en-US" b="1" dirty="0">
                <a:solidFill>
                  <a:srgbClr val="002060"/>
                </a:solidFill>
              </a:rPr>
              <a:t>inova.org/MediMap</a:t>
            </a:r>
          </a:p>
          <a:p>
            <a:endParaRPr lang="en-US" dirty="0">
              <a:solidFill>
                <a:srgbClr val="002060"/>
              </a:solidFill>
            </a:endParaRPr>
          </a:p>
        </p:txBody>
      </p:sp>
      <p:sp>
        <p:nvSpPr>
          <p:cNvPr id="9" name="TextBox 8"/>
          <p:cNvSpPr txBox="1"/>
          <p:nvPr/>
        </p:nvSpPr>
        <p:spPr>
          <a:xfrm>
            <a:off x="3657600" y="5757644"/>
            <a:ext cx="1600200" cy="369332"/>
          </a:xfrm>
          <a:prstGeom prst="rect">
            <a:avLst/>
          </a:prstGeom>
          <a:noFill/>
        </p:spPr>
        <p:txBody>
          <a:bodyPr wrap="square" rtlCol="0">
            <a:spAutoFit/>
          </a:bodyPr>
          <a:lstStyle/>
          <a:p>
            <a:r>
              <a:rPr lang="en-US" altLang="en-US" b="1" dirty="0">
                <a:solidFill>
                  <a:srgbClr val="002060"/>
                </a:solidFill>
              </a:rPr>
              <a:t>703.776.8200</a:t>
            </a:r>
            <a:endParaRPr lang="en-US" dirty="0">
              <a:solidFill>
                <a:srgbClr val="002060"/>
              </a:solidFill>
            </a:endParaRPr>
          </a:p>
        </p:txBody>
      </p:sp>
    </p:spTree>
    <p:extLst>
      <p:ext uri="{BB962C8B-B14F-4D97-AF65-F5344CB8AC3E}">
        <p14:creationId xmlns:p14="http://schemas.microsoft.com/office/powerpoint/2010/main" val="1829683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1"/>
          <p:cNvGrpSpPr>
            <a:grpSpLocks/>
          </p:cNvGrpSpPr>
          <p:nvPr/>
        </p:nvGrpSpPr>
        <p:grpSpPr bwMode="auto">
          <a:xfrm>
            <a:off x="-9525" y="0"/>
            <a:ext cx="9153525" cy="6858000"/>
            <a:chOff x="-8792" y="-1"/>
            <a:chExt cx="9152792" cy="6858001"/>
          </a:xfrm>
        </p:grpSpPr>
        <p:pic>
          <p:nvPicPr>
            <p:cNvPr id="4103" name="Picture 2"/>
            <p:cNvPicPr>
              <a:picLocks noChangeAspect="1" noChangeArrowheads="1"/>
            </p:cNvPicPr>
            <p:nvPr/>
          </p:nvPicPr>
          <p:blipFill>
            <a:blip r:embed="rId3">
              <a:extLst>
                <a:ext uri="{28A0092B-C50C-407E-A947-70E740481C1C}">
                  <a14:useLocalDpi xmlns:a14="http://schemas.microsoft.com/office/drawing/2010/main" val="0"/>
                </a:ext>
              </a:extLst>
            </a:blip>
            <a:srcRect t="3148"/>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104" name="Group 6"/>
            <p:cNvGrpSpPr>
              <a:grpSpLocks/>
            </p:cNvGrpSpPr>
            <p:nvPr/>
          </p:nvGrpSpPr>
          <p:grpSpPr bwMode="auto">
            <a:xfrm>
              <a:off x="-8792" y="555016"/>
              <a:ext cx="5190392" cy="1366142"/>
              <a:chOff x="-8792" y="555016"/>
              <a:chExt cx="5190392" cy="1366142"/>
            </a:xfrm>
          </p:grpSpPr>
          <p:pic>
            <p:nvPicPr>
              <p:cNvPr id="4105" name="Picture 1"/>
              <p:cNvPicPr>
                <a:picLocks noChangeAspect="1"/>
              </p:cNvPicPr>
              <p:nvPr/>
            </p:nvPicPr>
            <p:blipFill>
              <a:blip r:embed="rId4" cstate="print">
                <a:extLst>
                  <a:ext uri="{28A0092B-C50C-407E-A947-70E740481C1C}">
                    <a14:useLocalDpi xmlns:a14="http://schemas.microsoft.com/office/drawing/2010/main" val="0"/>
                  </a:ext>
                </a:extLst>
              </a:blip>
              <a:srcRect t="6163" r="56827" b="75439"/>
              <a:stretch>
                <a:fillRect/>
              </a:stretch>
            </p:blipFill>
            <p:spPr bwMode="auto">
              <a:xfrm>
                <a:off x="-8792" y="555016"/>
                <a:ext cx="4809392" cy="136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
              <p:cNvPicPr>
                <a:picLocks noChangeAspect="1"/>
              </p:cNvPicPr>
              <p:nvPr/>
            </p:nvPicPr>
            <p:blipFill>
              <a:blip r:embed="rId5" cstate="print">
                <a:extLst>
                  <a:ext uri="{28A0092B-C50C-407E-A947-70E740481C1C}">
                    <a14:useLocalDpi xmlns:a14="http://schemas.microsoft.com/office/drawing/2010/main" val="0"/>
                  </a:ext>
                </a:extLst>
              </a:blip>
              <a:srcRect t="6163" r="56827" b="75439"/>
              <a:stretch>
                <a:fillRect/>
              </a:stretch>
            </p:blipFill>
            <p:spPr bwMode="auto">
              <a:xfrm>
                <a:off x="4038600" y="627373"/>
                <a:ext cx="1143000" cy="81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01" name="Rectangle 13"/>
          <p:cNvSpPr>
            <a:spLocks noChangeArrowheads="1"/>
          </p:cNvSpPr>
          <p:nvPr/>
        </p:nvSpPr>
        <p:spPr bwMode="auto">
          <a:xfrm>
            <a:off x="1066800" y="457200"/>
            <a:ext cx="30448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altLang="en-US" sz="1700" dirty="0">
                <a:solidFill>
                  <a:srgbClr val="002060"/>
                </a:solidFill>
                <a:latin typeface="Roboto Condensed"/>
              </a:rPr>
              <a:t>Your genes. Your roadmap.</a:t>
            </a:r>
            <a:r>
              <a:rPr lang="en-US" altLang="en-US" sz="1400" dirty="0">
                <a:solidFill>
                  <a:srgbClr val="002060"/>
                </a:solidFill>
                <a:latin typeface="Roboto Condensed"/>
              </a:rPr>
              <a:t>™</a:t>
            </a:r>
            <a:endParaRPr lang="en-US" altLang="en-US" sz="1700" dirty="0">
              <a:solidFill>
                <a:srgbClr val="002060"/>
              </a:solidFill>
              <a:latin typeface="Roboto Condensed"/>
            </a:endParaRPr>
          </a:p>
        </p:txBody>
      </p:sp>
      <p:grpSp>
        <p:nvGrpSpPr>
          <p:cNvPr id="11" name="Group 10"/>
          <p:cNvGrpSpPr/>
          <p:nvPr/>
        </p:nvGrpSpPr>
        <p:grpSpPr>
          <a:xfrm>
            <a:off x="3793435" y="1905000"/>
            <a:ext cx="4969565" cy="685800"/>
            <a:chOff x="4953000" y="2971800"/>
            <a:chExt cx="3810000" cy="685800"/>
          </a:xfrm>
          <a:solidFill>
            <a:srgbClr val="0070C0"/>
          </a:solidFill>
        </p:grpSpPr>
        <p:sp>
          <p:nvSpPr>
            <p:cNvPr id="12" name="Rectangle 11"/>
            <p:cNvSpPr/>
            <p:nvPr/>
          </p:nvSpPr>
          <p:spPr bwMode="auto">
            <a:xfrm>
              <a:off x="4953000" y="2971800"/>
              <a:ext cx="3810000" cy="685800"/>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Box 12"/>
            <p:cNvSpPr txBox="1"/>
            <p:nvPr/>
          </p:nvSpPr>
          <p:spPr>
            <a:xfrm>
              <a:off x="5077793" y="3058180"/>
              <a:ext cx="3380407" cy="523220"/>
            </a:xfrm>
            <a:prstGeom prst="rect">
              <a:avLst/>
            </a:prstGeom>
            <a:grpFill/>
          </p:spPr>
          <p:txBody>
            <a:bodyPr wrap="square" rtlCol="0">
              <a:spAutoFit/>
            </a:bodyPr>
            <a:lstStyle/>
            <a:p>
              <a:r>
                <a:rPr lang="en-US" sz="2800" b="1" dirty="0">
                  <a:solidFill>
                    <a:schemeClr val="bg1"/>
                  </a:solidFill>
                </a:rPr>
                <a:t>Overview</a:t>
              </a:r>
            </a:p>
          </p:txBody>
        </p:sp>
      </p:grpSp>
      <p:sp>
        <p:nvSpPr>
          <p:cNvPr id="16" name="Rectangle 15"/>
          <p:cNvSpPr/>
          <p:nvPr/>
        </p:nvSpPr>
        <p:spPr bwMode="auto">
          <a:xfrm>
            <a:off x="3818834" y="2734733"/>
            <a:ext cx="4944165" cy="618067"/>
          </a:xfrm>
          <a:prstGeom prst="rect">
            <a:avLst/>
          </a:prstGeom>
          <a:solidFill>
            <a:schemeClr val="bg1">
              <a:lumMod val="65000"/>
              <a:alpha val="70000"/>
            </a:schemeClr>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r>
              <a:rPr lang="en-US" b="1" dirty="0">
                <a:solidFill>
                  <a:schemeClr val="accent3">
                    <a:lumMod val="50000"/>
                  </a:schemeClr>
                </a:solidFill>
              </a:rPr>
              <a:t>Overview of Pharmacogenomics (PGx)</a:t>
            </a:r>
          </a:p>
        </p:txBody>
      </p:sp>
      <p:sp>
        <p:nvSpPr>
          <p:cNvPr id="18" name="Rectangle 17"/>
          <p:cNvSpPr/>
          <p:nvPr/>
        </p:nvSpPr>
        <p:spPr bwMode="auto">
          <a:xfrm>
            <a:off x="3810000" y="3505200"/>
            <a:ext cx="4969564" cy="609600"/>
          </a:xfrm>
          <a:prstGeom prst="rect">
            <a:avLst/>
          </a:prstGeom>
          <a:solidFill>
            <a:schemeClr val="bg1">
              <a:lumMod val="65000"/>
              <a:alpha val="70000"/>
            </a:schemeClr>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r>
              <a:rPr lang="en-US" b="1" dirty="0">
                <a:solidFill>
                  <a:schemeClr val="accent3">
                    <a:lumMod val="50000"/>
                  </a:schemeClr>
                </a:solidFill>
              </a:rPr>
              <a:t>Implementation in a Health System</a:t>
            </a:r>
          </a:p>
        </p:txBody>
      </p:sp>
      <p:sp>
        <p:nvSpPr>
          <p:cNvPr id="17" name="Rectangle 16"/>
          <p:cNvSpPr/>
          <p:nvPr/>
        </p:nvSpPr>
        <p:spPr bwMode="auto">
          <a:xfrm>
            <a:off x="3810000" y="4267200"/>
            <a:ext cx="4969564" cy="685800"/>
          </a:xfrm>
          <a:prstGeom prst="rect">
            <a:avLst/>
          </a:prstGeom>
          <a:solidFill>
            <a:schemeClr val="bg1">
              <a:lumMod val="95000"/>
              <a:alpha val="70000"/>
            </a:schemeClr>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lvl="0"/>
            <a:r>
              <a:rPr lang="en-US" b="1" dirty="0">
                <a:solidFill>
                  <a:schemeClr val="accent6">
                    <a:lumMod val="75000"/>
                  </a:schemeClr>
                </a:solidFill>
              </a:rPr>
              <a:t>Discussion</a:t>
            </a:r>
          </a:p>
        </p:txBody>
      </p:sp>
    </p:spTree>
    <p:extLst>
      <p:ext uri="{BB962C8B-B14F-4D97-AF65-F5344CB8AC3E}">
        <p14:creationId xmlns:p14="http://schemas.microsoft.com/office/powerpoint/2010/main" val="350613831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BC377AB-584B-413A-BE20-30C6D3858641}"/>
              </a:ext>
            </a:extLst>
          </p:cNvPr>
          <p:cNvSpPr>
            <a:spLocks noGrp="1" noChangeArrowheads="1"/>
          </p:cNvSpPr>
          <p:nvPr>
            <p:ph type="title"/>
          </p:nvPr>
        </p:nvSpPr>
        <p:spPr/>
        <p:txBody>
          <a:bodyPr/>
          <a:lstStyle/>
          <a:p>
            <a:r>
              <a:rPr lang="en-US" altLang="en-US"/>
              <a:t>Challenges in Behavioral Health Reimbursement</a:t>
            </a:r>
          </a:p>
        </p:txBody>
      </p:sp>
      <p:sp>
        <p:nvSpPr>
          <p:cNvPr id="3" name="Content Placeholder 2">
            <a:extLst>
              <a:ext uri="{FF2B5EF4-FFF2-40B4-BE49-F238E27FC236}">
                <a16:creationId xmlns:a16="http://schemas.microsoft.com/office/drawing/2014/main" id="{C86D3E59-FA92-C94E-B003-C03FB8D17C76}"/>
              </a:ext>
            </a:extLst>
          </p:cNvPr>
          <p:cNvSpPr>
            <a:spLocks noGrp="1"/>
          </p:cNvSpPr>
          <p:nvPr>
            <p:ph idx="1"/>
          </p:nvPr>
        </p:nvSpPr>
        <p:spPr/>
        <p:txBody>
          <a:bodyPr/>
          <a:lstStyle/>
          <a:p>
            <a:pPr>
              <a:defRPr/>
            </a:pPr>
            <a:endParaRPr lang="en-US" dirty="0"/>
          </a:p>
          <a:p>
            <a:pPr>
              <a:defRPr/>
            </a:pPr>
            <a:r>
              <a:rPr lang="en-US" dirty="0"/>
              <a:t>Inpatient reimbursement rates are disproportionately high compared to outpatient rates </a:t>
            </a:r>
            <a:r>
              <a:rPr lang="en-US" dirty="0">
                <a:sym typeface="Wingdings" pitchFamily="2" charset="2"/>
              </a:rPr>
              <a:t> incentive toward hospitalization</a:t>
            </a:r>
            <a:endParaRPr lang="en-US" dirty="0"/>
          </a:p>
          <a:p>
            <a:pPr>
              <a:defRPr/>
            </a:pPr>
            <a:r>
              <a:rPr lang="en-US" dirty="0"/>
              <a:t>Pre-authorization is lengthy and cumbersome </a:t>
            </a:r>
            <a:r>
              <a:rPr lang="en-US" dirty="0">
                <a:sym typeface="Wingdings" pitchFamily="2" charset="2"/>
              </a:rPr>
              <a:t> costly to manage closely</a:t>
            </a:r>
            <a:endParaRPr lang="en-US" dirty="0"/>
          </a:p>
          <a:p>
            <a:pPr>
              <a:defRPr/>
            </a:pPr>
            <a:r>
              <a:rPr lang="en-US" dirty="0"/>
              <a:t>Stagnant insurance reimbursement  and burdensome rates ensure services stay cash-only endeavors</a:t>
            </a:r>
          </a:p>
          <a:p>
            <a:pPr>
              <a:defRPr/>
            </a:pPr>
            <a:r>
              <a:rPr lang="en-US" dirty="0"/>
              <a:t>Burdensome documentation requirements</a:t>
            </a:r>
          </a:p>
          <a:p>
            <a:pPr>
              <a:defRPr/>
            </a:pPr>
            <a:r>
              <a:rPr lang="en-US" dirty="0"/>
              <a:t>Psychiatric workforce declines by 10% every 10 years</a:t>
            </a:r>
          </a:p>
          <a:p>
            <a:pPr>
              <a:defRPr/>
            </a:pPr>
            <a:r>
              <a:rPr lang="en-US" dirty="0"/>
              <a:t>Hospitals negotiate lower rates for BH or do not include at all </a:t>
            </a:r>
            <a:r>
              <a:rPr lang="en-US" dirty="0">
                <a:sym typeface="Wingdings" pitchFamily="2" charset="2"/>
              </a:rPr>
              <a:t> disincentivized care</a:t>
            </a:r>
            <a:endParaRPr lang="en-US" dirty="0"/>
          </a:p>
          <a:p>
            <a:pPr>
              <a:defRPr/>
            </a:pPr>
            <a:r>
              <a:rPr lang="en-US" dirty="0"/>
              <a:t>Poor reimbursement creates barriers to recruitment and retention </a:t>
            </a:r>
          </a:p>
          <a:p>
            <a:pPr>
              <a:defRPr/>
            </a:pPr>
            <a:r>
              <a:rPr lang="en-US" dirty="0"/>
              <a:t>Many hospital systems faced with decision to discontinue psychiatry services</a:t>
            </a:r>
          </a:p>
          <a:p>
            <a:pPr marL="0" indent="0">
              <a:buFontTx/>
              <a:buNone/>
              <a:defRPr/>
            </a:pPr>
            <a:endParaRPr lang="en-US" dirty="0"/>
          </a:p>
          <a:p>
            <a:pPr marL="0" indent="0">
              <a:buFontTx/>
              <a:buNone/>
              <a:defRPr/>
            </a:pPr>
            <a:endParaRPr lang="en-US" dirty="0"/>
          </a:p>
        </p:txBody>
      </p:sp>
    </p:spTree>
    <p:extLst>
      <p:ext uri="{BB962C8B-B14F-4D97-AF65-F5344CB8AC3E}">
        <p14:creationId xmlns:p14="http://schemas.microsoft.com/office/powerpoint/2010/main" val="1466000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CB5543E5-541D-46A4-808B-33B281B4591E}"/>
              </a:ext>
            </a:extLst>
          </p:cNvPr>
          <p:cNvSpPr>
            <a:spLocks noGrp="1" noChangeArrowheads="1"/>
          </p:cNvSpPr>
          <p:nvPr>
            <p:ph type="title"/>
          </p:nvPr>
        </p:nvSpPr>
        <p:spPr/>
        <p:txBody>
          <a:bodyPr/>
          <a:lstStyle/>
          <a:p>
            <a:r>
              <a:rPr lang="en-US" altLang="en-US"/>
              <a:t>Areas of Focus</a:t>
            </a:r>
          </a:p>
        </p:txBody>
      </p:sp>
      <p:sp>
        <p:nvSpPr>
          <p:cNvPr id="3" name="Content Placeholder 2">
            <a:extLst>
              <a:ext uri="{FF2B5EF4-FFF2-40B4-BE49-F238E27FC236}">
                <a16:creationId xmlns:a16="http://schemas.microsoft.com/office/drawing/2014/main" id="{C8702179-79F6-AF4A-9228-855E44A9C335}"/>
              </a:ext>
            </a:extLst>
          </p:cNvPr>
          <p:cNvSpPr>
            <a:spLocks noGrp="1"/>
          </p:cNvSpPr>
          <p:nvPr>
            <p:ph idx="1"/>
          </p:nvPr>
        </p:nvSpPr>
        <p:spPr/>
        <p:txBody>
          <a:bodyPr/>
          <a:lstStyle/>
          <a:p>
            <a:pPr>
              <a:buFontTx/>
              <a:buAutoNum type="arabicPeriod"/>
            </a:pPr>
            <a:r>
              <a:rPr lang="en-US" altLang="en-US"/>
              <a:t>Analyzed business </a:t>
            </a:r>
          </a:p>
          <a:p>
            <a:pPr>
              <a:buFontTx/>
              <a:buAutoNum type="arabicPeriod"/>
            </a:pPr>
            <a:r>
              <a:rPr lang="en-US" altLang="en-US"/>
              <a:t>Determined costs and identified growth opportunities</a:t>
            </a:r>
          </a:p>
          <a:p>
            <a:pPr>
              <a:buFontTx/>
              <a:buAutoNum type="arabicPeriod"/>
            </a:pPr>
            <a:r>
              <a:rPr lang="en-US" altLang="en-US"/>
              <a:t>Designed and executed plan</a:t>
            </a:r>
          </a:p>
          <a:p>
            <a:pPr>
              <a:buFontTx/>
              <a:buAutoNum type="arabicPeriod"/>
            </a:pPr>
            <a:r>
              <a:rPr lang="en-US" altLang="en-US"/>
              <a:t>Evaluated outcomes</a:t>
            </a:r>
          </a:p>
          <a:p>
            <a:pPr>
              <a:buFontTx/>
              <a:buAutoNum type="arabicPeriod"/>
            </a:pPr>
            <a:r>
              <a:rPr lang="en-US" altLang="en-US"/>
              <a:t>Established goals for break even</a:t>
            </a:r>
          </a:p>
          <a:p>
            <a:pPr>
              <a:buFontTx/>
              <a:buNone/>
            </a:pPr>
            <a:endParaRPr lang="en-US" altLang="en-US"/>
          </a:p>
          <a:p>
            <a:pPr>
              <a:buFontTx/>
              <a:buNone/>
            </a:pPr>
            <a:r>
              <a:rPr lang="en-US" altLang="en-US"/>
              <a:t>Areas of Focus</a:t>
            </a:r>
          </a:p>
          <a:p>
            <a:r>
              <a:rPr lang="en-US" altLang="en-US"/>
              <a:t>Access/Integration</a:t>
            </a:r>
          </a:p>
          <a:p>
            <a:r>
              <a:rPr lang="en-US" altLang="en-US"/>
              <a:t>Cash Collections</a:t>
            </a:r>
          </a:p>
          <a:p>
            <a:r>
              <a:rPr lang="en-US" altLang="en-US"/>
              <a:t>Efficiency</a:t>
            </a:r>
          </a:p>
          <a:p>
            <a:r>
              <a:rPr lang="en-US" altLang="en-US"/>
              <a:t>Investment - Evaluation of distressed assets, balance with value to community</a:t>
            </a:r>
          </a:p>
          <a:p>
            <a:endParaRPr lang="en-US" altLang="en-US"/>
          </a:p>
        </p:txBody>
      </p:sp>
    </p:spTree>
    <p:extLst>
      <p:ext uri="{BB962C8B-B14F-4D97-AF65-F5344CB8AC3E}">
        <p14:creationId xmlns:p14="http://schemas.microsoft.com/office/powerpoint/2010/main" val="4152863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504983D5-AC89-4455-9B92-92A646DFB44C}"/>
              </a:ext>
            </a:extLst>
          </p:cNvPr>
          <p:cNvSpPr>
            <a:spLocks noGrp="1" noChangeArrowheads="1"/>
          </p:cNvSpPr>
          <p:nvPr>
            <p:ph type="title"/>
          </p:nvPr>
        </p:nvSpPr>
        <p:spPr>
          <a:xfrm>
            <a:off x="381000" y="257175"/>
            <a:ext cx="7848600" cy="1143000"/>
          </a:xfrm>
        </p:spPr>
        <p:txBody>
          <a:bodyPr/>
          <a:lstStyle/>
          <a:p>
            <a:r>
              <a:rPr lang="en-US" altLang="en-US"/>
              <a:t>Access to Care</a:t>
            </a:r>
            <a:br>
              <a:rPr lang="en-US" altLang="en-US"/>
            </a:br>
            <a:endParaRPr lang="en-US" altLang="en-US"/>
          </a:p>
        </p:txBody>
      </p:sp>
      <p:sp>
        <p:nvSpPr>
          <p:cNvPr id="3" name="Content Placeholder 2">
            <a:extLst>
              <a:ext uri="{FF2B5EF4-FFF2-40B4-BE49-F238E27FC236}">
                <a16:creationId xmlns:a16="http://schemas.microsoft.com/office/drawing/2014/main" id="{760906D7-E2B4-D94F-BE5E-640CEEADBFF6}"/>
              </a:ext>
            </a:extLst>
          </p:cNvPr>
          <p:cNvSpPr>
            <a:spLocks noGrp="1"/>
          </p:cNvSpPr>
          <p:nvPr>
            <p:ph idx="1"/>
          </p:nvPr>
        </p:nvSpPr>
        <p:spPr>
          <a:xfrm>
            <a:off x="381000" y="1371600"/>
            <a:ext cx="8305800" cy="5334000"/>
          </a:xfrm>
        </p:spPr>
        <p:txBody>
          <a:bodyPr/>
          <a:lstStyle/>
          <a:p>
            <a:pPr marL="0" indent="0" algn="ctr">
              <a:buFontTx/>
              <a:buNone/>
              <a:defRPr/>
            </a:pPr>
            <a:r>
              <a:rPr lang="en-US" b="1" dirty="0"/>
              <a:t>Goal: </a:t>
            </a:r>
            <a:r>
              <a:rPr lang="en-US" b="1" dirty="0">
                <a:sym typeface="Wingdings" pitchFamily="2" charset="2"/>
              </a:rPr>
              <a:t>provide timely care and create a referral system into any part of BH without complications</a:t>
            </a:r>
          </a:p>
          <a:p>
            <a:pPr marL="0" indent="0">
              <a:buFontTx/>
              <a:buNone/>
              <a:defRPr/>
            </a:pPr>
            <a:endParaRPr lang="en-US" dirty="0"/>
          </a:p>
          <a:p>
            <a:pPr>
              <a:defRPr/>
            </a:pPr>
            <a:r>
              <a:rPr lang="en-US" dirty="0"/>
              <a:t>Create access at any point in the system</a:t>
            </a:r>
          </a:p>
          <a:p>
            <a:pPr lvl="1">
              <a:defRPr/>
            </a:pPr>
            <a:r>
              <a:rPr lang="en-US" dirty="0">
                <a:sym typeface="Wingdings" pitchFamily="2" charset="2"/>
              </a:rPr>
              <a:t>Centralized Call Center co-located with clinical staff for quick referral</a:t>
            </a:r>
          </a:p>
          <a:p>
            <a:pPr lvl="1">
              <a:defRPr/>
            </a:pPr>
            <a:r>
              <a:rPr lang="en-US" dirty="0">
                <a:sym typeface="Wingdings" pitchFamily="2" charset="2"/>
              </a:rPr>
              <a:t>Risk stratification on phone triage for appropriate provider level</a:t>
            </a:r>
          </a:p>
          <a:p>
            <a:pPr lvl="3">
              <a:defRPr/>
            </a:pPr>
            <a:r>
              <a:rPr lang="en-US" dirty="0">
                <a:sym typeface="Wingdings" pitchFamily="2" charset="2"/>
              </a:rPr>
              <a:t>40% of callers did not require a psychiatrist for medication</a:t>
            </a:r>
          </a:p>
          <a:p>
            <a:pPr lvl="1">
              <a:defRPr/>
            </a:pPr>
            <a:r>
              <a:rPr lang="en-US" dirty="0">
                <a:sym typeface="Wingdings" pitchFamily="2" charset="2"/>
              </a:rPr>
              <a:t>Decrease high reliance on psychiatrists  long wait times</a:t>
            </a:r>
          </a:p>
          <a:p>
            <a:pPr marL="57150" indent="0">
              <a:buFontTx/>
              <a:buNone/>
              <a:defRPr/>
            </a:pPr>
            <a:endParaRPr lang="en-US" dirty="0">
              <a:sym typeface="Wingdings" pitchFamily="2" charset="2"/>
            </a:endParaRPr>
          </a:p>
          <a:p>
            <a:pPr>
              <a:defRPr/>
            </a:pPr>
            <a:r>
              <a:rPr lang="en-US" dirty="0">
                <a:sym typeface="Wingdings" pitchFamily="2" charset="2"/>
              </a:rPr>
              <a:t>Improve Staff Mix</a:t>
            </a:r>
          </a:p>
          <a:p>
            <a:pPr lvl="1">
              <a:defRPr/>
            </a:pPr>
            <a:r>
              <a:rPr lang="en-US" dirty="0">
                <a:sym typeface="Wingdings" pitchFamily="2" charset="2"/>
              </a:rPr>
              <a:t>Shift from 5:1 ratio of outpatient MD to therapists</a:t>
            </a:r>
          </a:p>
          <a:p>
            <a:pPr lvl="2">
              <a:defRPr/>
            </a:pPr>
            <a:r>
              <a:rPr lang="en-US" dirty="0">
                <a:sym typeface="Wingdings" pitchFamily="2" charset="2"/>
              </a:rPr>
              <a:t>Reduced costs, allowed MDs to work to the top of license</a:t>
            </a:r>
          </a:p>
          <a:p>
            <a:pPr lvl="2">
              <a:defRPr/>
            </a:pPr>
            <a:r>
              <a:rPr lang="en-US" dirty="0">
                <a:sym typeface="Wingdings" pitchFamily="2" charset="2"/>
              </a:rPr>
              <a:t>Investment support staff such as Care Navigators, Medical Assistants, and LPNs was critical to improved productivity</a:t>
            </a:r>
          </a:p>
          <a:p>
            <a:pPr>
              <a:defRPr/>
            </a:pPr>
            <a:r>
              <a:rPr lang="en-US" dirty="0">
                <a:sym typeface="Wingdings" pitchFamily="2" charset="2"/>
              </a:rPr>
              <a:t>Psychiatric social workers on medical units</a:t>
            </a:r>
          </a:p>
          <a:p>
            <a:pPr>
              <a:defRPr/>
            </a:pPr>
            <a:r>
              <a:rPr lang="en-US" dirty="0">
                <a:sym typeface="Wingdings" pitchFamily="2" charset="2"/>
              </a:rPr>
              <a:t>Bridge Program</a:t>
            </a:r>
            <a:endParaRPr lang="en-US" dirty="0"/>
          </a:p>
        </p:txBody>
      </p:sp>
    </p:spTree>
    <p:extLst>
      <p:ext uri="{BB962C8B-B14F-4D97-AF65-F5344CB8AC3E}">
        <p14:creationId xmlns:p14="http://schemas.microsoft.com/office/powerpoint/2010/main" val="1049748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89ADA0C0-6545-4B85-B708-6E554E629839}"/>
              </a:ext>
            </a:extLst>
          </p:cNvPr>
          <p:cNvSpPr>
            <a:spLocks noGrp="1" noChangeArrowheads="1"/>
          </p:cNvSpPr>
          <p:nvPr>
            <p:ph type="title"/>
          </p:nvPr>
        </p:nvSpPr>
        <p:spPr/>
        <p:txBody>
          <a:bodyPr/>
          <a:lstStyle/>
          <a:p>
            <a:r>
              <a:rPr lang="en-US" altLang="en-US"/>
              <a:t>Collections</a:t>
            </a:r>
          </a:p>
        </p:txBody>
      </p:sp>
      <p:sp>
        <p:nvSpPr>
          <p:cNvPr id="3" name="Content Placeholder 2">
            <a:extLst>
              <a:ext uri="{FF2B5EF4-FFF2-40B4-BE49-F238E27FC236}">
                <a16:creationId xmlns:a16="http://schemas.microsoft.com/office/drawing/2014/main" id="{064559CA-5924-664F-884E-95286B7443CB}"/>
              </a:ext>
            </a:extLst>
          </p:cNvPr>
          <p:cNvSpPr>
            <a:spLocks noGrp="1"/>
          </p:cNvSpPr>
          <p:nvPr>
            <p:ph idx="1"/>
          </p:nvPr>
        </p:nvSpPr>
        <p:spPr>
          <a:xfrm>
            <a:off x="457200" y="1600200"/>
            <a:ext cx="8229600" cy="4953000"/>
          </a:xfrm>
        </p:spPr>
        <p:txBody>
          <a:bodyPr/>
          <a:lstStyle/>
          <a:p>
            <a:pPr marL="0" indent="0" algn="ctr">
              <a:buFontTx/>
              <a:buNone/>
              <a:defRPr/>
            </a:pPr>
            <a:r>
              <a:rPr lang="en-US" b="1" dirty="0"/>
              <a:t>Goal: optimize front end cash collections </a:t>
            </a:r>
          </a:p>
          <a:p>
            <a:pPr marL="0" indent="0">
              <a:buFontTx/>
              <a:buNone/>
              <a:defRPr/>
            </a:pPr>
            <a:r>
              <a:rPr lang="en-US" dirty="0"/>
              <a:t>	</a:t>
            </a:r>
          </a:p>
          <a:p>
            <a:pPr>
              <a:defRPr/>
            </a:pPr>
            <a:r>
              <a:rPr lang="en-US" dirty="0"/>
              <a:t>Significant investment in up-front insurance verification process</a:t>
            </a:r>
          </a:p>
          <a:p>
            <a:pPr>
              <a:defRPr/>
            </a:pPr>
            <a:r>
              <a:rPr lang="en-US" dirty="0"/>
              <a:t>Investment in internal denials management</a:t>
            </a:r>
          </a:p>
          <a:p>
            <a:pPr lvl="1">
              <a:defRPr/>
            </a:pPr>
            <a:r>
              <a:rPr lang="en-US" dirty="0"/>
              <a:t>Denials decreased 50% in 1</a:t>
            </a:r>
            <a:r>
              <a:rPr lang="en-US" baseline="30000" dirty="0"/>
              <a:t>st</a:t>
            </a:r>
            <a:r>
              <a:rPr lang="en-US" dirty="0"/>
              <a:t> quarter</a:t>
            </a:r>
          </a:p>
          <a:p>
            <a:pPr lvl="1">
              <a:defRPr/>
            </a:pPr>
            <a:r>
              <a:rPr lang="en-US" dirty="0"/>
              <a:t>Reduced AR by 84% in 6 months</a:t>
            </a:r>
          </a:p>
          <a:p>
            <a:pPr>
              <a:defRPr/>
            </a:pPr>
            <a:r>
              <a:rPr lang="en-US" dirty="0"/>
              <a:t>Created policies on missed appointments and co-pay expectations</a:t>
            </a:r>
          </a:p>
          <a:p>
            <a:pPr>
              <a:defRPr/>
            </a:pPr>
            <a:r>
              <a:rPr lang="en-US" dirty="0"/>
              <a:t>Implemented reward based system for collections</a:t>
            </a:r>
          </a:p>
          <a:p>
            <a:pPr>
              <a:defRPr/>
            </a:pPr>
            <a:r>
              <a:rPr lang="en-US" dirty="0"/>
              <a:t>Overall improvement in collection rate--&gt; 23% - 94%</a:t>
            </a:r>
          </a:p>
          <a:p>
            <a:pPr>
              <a:defRPr/>
            </a:pPr>
            <a:r>
              <a:rPr lang="en-US" dirty="0"/>
              <a:t>Patient satisfaction and staff engagement improved</a:t>
            </a:r>
          </a:p>
          <a:p>
            <a:pPr marL="0" indent="0">
              <a:buFontTx/>
              <a:buNone/>
              <a:defRPr/>
            </a:pPr>
            <a:endParaRPr lang="en-US" dirty="0"/>
          </a:p>
          <a:p>
            <a:pPr>
              <a:defRPr/>
            </a:pPr>
            <a:endParaRPr lang="en-US" dirty="0"/>
          </a:p>
        </p:txBody>
      </p:sp>
    </p:spTree>
    <p:extLst>
      <p:ext uri="{BB962C8B-B14F-4D97-AF65-F5344CB8AC3E}">
        <p14:creationId xmlns:p14="http://schemas.microsoft.com/office/powerpoint/2010/main" val="307046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FC0B4EDF-3DD5-4A8B-B136-4AA5BB2442A7}"/>
              </a:ext>
            </a:extLst>
          </p:cNvPr>
          <p:cNvSpPr>
            <a:spLocks noGrp="1" noChangeArrowheads="1"/>
          </p:cNvSpPr>
          <p:nvPr>
            <p:ph type="title"/>
          </p:nvPr>
        </p:nvSpPr>
        <p:spPr/>
        <p:txBody>
          <a:bodyPr/>
          <a:lstStyle/>
          <a:p>
            <a:r>
              <a:rPr lang="en-US" altLang="en-US"/>
              <a:t>Efficiency  </a:t>
            </a:r>
          </a:p>
        </p:txBody>
      </p:sp>
      <p:sp>
        <p:nvSpPr>
          <p:cNvPr id="3" name="Content Placeholder 2">
            <a:extLst>
              <a:ext uri="{FF2B5EF4-FFF2-40B4-BE49-F238E27FC236}">
                <a16:creationId xmlns:a16="http://schemas.microsoft.com/office/drawing/2014/main" id="{9B8F590F-4E13-1847-A0BC-415FFB6A0017}"/>
              </a:ext>
            </a:extLst>
          </p:cNvPr>
          <p:cNvSpPr>
            <a:spLocks noGrp="1"/>
          </p:cNvSpPr>
          <p:nvPr>
            <p:ph idx="1"/>
          </p:nvPr>
        </p:nvSpPr>
        <p:spPr/>
        <p:txBody>
          <a:bodyPr/>
          <a:lstStyle/>
          <a:p>
            <a:pPr marL="0" indent="0" algn="ctr">
              <a:buFontTx/>
              <a:buNone/>
              <a:defRPr/>
            </a:pPr>
            <a:r>
              <a:rPr lang="en-US" b="1" dirty="0"/>
              <a:t>Goal: Improve efficiency of providers</a:t>
            </a:r>
          </a:p>
          <a:p>
            <a:pPr algn="ctr">
              <a:defRPr/>
            </a:pPr>
            <a:endParaRPr lang="en-US" dirty="0"/>
          </a:p>
          <a:p>
            <a:pPr>
              <a:defRPr/>
            </a:pPr>
            <a:r>
              <a:rPr lang="en-US" dirty="0"/>
              <a:t>Created block scheduling of patient appointments to reduce no-show rates</a:t>
            </a:r>
          </a:p>
          <a:p>
            <a:pPr>
              <a:defRPr/>
            </a:pPr>
            <a:r>
              <a:rPr lang="en-US" dirty="0"/>
              <a:t>Implemented flexible provider schedules to manage costs</a:t>
            </a:r>
          </a:p>
          <a:p>
            <a:pPr>
              <a:defRPr/>
            </a:pPr>
            <a:r>
              <a:rPr lang="en-US" dirty="0"/>
              <a:t>Partnership with graduate schools </a:t>
            </a:r>
          </a:p>
          <a:p>
            <a:pPr lvl="1">
              <a:defRPr/>
            </a:pPr>
            <a:r>
              <a:rPr lang="en-US" dirty="0"/>
              <a:t>Creates pipeline, decrease training time/costs</a:t>
            </a:r>
          </a:p>
          <a:p>
            <a:pPr>
              <a:defRPr/>
            </a:pPr>
            <a:r>
              <a:rPr lang="en-US" dirty="0"/>
              <a:t>Determine best use of APP</a:t>
            </a:r>
          </a:p>
          <a:p>
            <a:pPr>
              <a:defRPr/>
            </a:pPr>
            <a:r>
              <a:rPr lang="en-US" dirty="0"/>
              <a:t>Integration with Primary Care</a:t>
            </a:r>
          </a:p>
          <a:p>
            <a:pPr lvl="1">
              <a:defRPr/>
            </a:pPr>
            <a:r>
              <a:rPr lang="en-US" dirty="0"/>
              <a:t>Good payer mix</a:t>
            </a:r>
          </a:p>
          <a:p>
            <a:pPr lvl="1">
              <a:defRPr/>
            </a:pPr>
            <a:r>
              <a:rPr lang="en-US" dirty="0"/>
              <a:t>Unique patient needs determined model of LCSW and Psychologists</a:t>
            </a:r>
          </a:p>
          <a:p>
            <a:pPr lvl="1">
              <a:defRPr/>
            </a:pPr>
            <a:r>
              <a:rPr lang="en-US" dirty="0"/>
              <a:t>Payment to primary care to offset costs, set expectations for collections and scheduling</a:t>
            </a:r>
          </a:p>
          <a:p>
            <a:pPr lvl="1">
              <a:defRPr/>
            </a:pPr>
            <a:r>
              <a:rPr lang="en-US" dirty="0"/>
              <a:t>Education series to primary care MDs, ongoing telephonic consultation</a:t>
            </a:r>
          </a:p>
          <a:p>
            <a:pPr lvl="1">
              <a:defRPr/>
            </a:pPr>
            <a:endParaRPr lang="en-US" dirty="0">
              <a:sym typeface="Wingdings" pitchFamily="2" charset="2"/>
            </a:endParaRPr>
          </a:p>
          <a:p>
            <a:pPr>
              <a:defRPr/>
            </a:pPr>
            <a:endParaRPr lang="en-US" dirty="0"/>
          </a:p>
        </p:txBody>
      </p:sp>
    </p:spTree>
    <p:extLst>
      <p:ext uri="{BB962C8B-B14F-4D97-AF65-F5344CB8AC3E}">
        <p14:creationId xmlns:p14="http://schemas.microsoft.com/office/powerpoint/2010/main" val="10056589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Inova">
      <a:dk1>
        <a:srgbClr val="000000"/>
      </a:dk1>
      <a:lt1>
        <a:srgbClr val="FFFFFF"/>
      </a:lt1>
      <a:dk2>
        <a:srgbClr val="002C77"/>
      </a:dk2>
      <a:lt2>
        <a:srgbClr val="4D4F53"/>
      </a:lt2>
      <a:accent1>
        <a:srgbClr val="D52B1E"/>
      </a:accent1>
      <a:accent2>
        <a:srgbClr val="6CADDF"/>
      </a:accent2>
      <a:accent3>
        <a:srgbClr val="FFFFFF"/>
      </a:accent3>
      <a:accent4>
        <a:srgbClr val="A5A5A9"/>
      </a:accent4>
      <a:accent5>
        <a:srgbClr val="D0D0D2"/>
      </a:accent5>
      <a:accent6>
        <a:srgbClr val="E6E6E7"/>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2144</Words>
  <Application>Microsoft Office PowerPoint</Application>
  <PresentationFormat>On-screen Show (4:3)</PresentationFormat>
  <Paragraphs>429</Paragraphs>
  <Slides>42</Slides>
  <Notes>11</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1</vt:i4>
      </vt:variant>
      <vt:variant>
        <vt:lpstr>Slide Titles</vt:lpstr>
      </vt:variant>
      <vt:variant>
        <vt:i4>42</vt:i4>
      </vt:variant>
    </vt:vector>
  </HeadingPairs>
  <TitlesOfParts>
    <vt:vector size="59" baseType="lpstr">
      <vt:lpstr>ＭＳ Ｐゴシック</vt:lpstr>
      <vt:lpstr>Arial</vt:lpstr>
      <vt:lpstr>Book Antiqua</vt:lpstr>
      <vt:lpstr>Calibri</vt:lpstr>
      <vt:lpstr>Proxima Nova Lt</vt:lpstr>
      <vt:lpstr>Roboto Condensed</vt:lpstr>
      <vt:lpstr>Times</vt:lpstr>
      <vt:lpstr>Wingdings</vt:lpstr>
      <vt:lpstr>4_Custom Design</vt:lpstr>
      <vt:lpstr>Custom Design</vt:lpstr>
      <vt:lpstr>1_Custom Design</vt:lpstr>
      <vt:lpstr>8_Custom Design</vt:lpstr>
      <vt:lpstr>9_Custom Design</vt:lpstr>
      <vt:lpstr>3_Custom Design</vt:lpstr>
      <vt:lpstr>1_Office Theme</vt:lpstr>
      <vt:lpstr>5_Custom Design</vt:lpstr>
      <vt:lpstr>think-cell Slide</vt:lpstr>
      <vt:lpstr>PowerPoint Presentation</vt:lpstr>
      <vt:lpstr>PowerPoint Presentation</vt:lpstr>
      <vt:lpstr>Overview of Inova Behavioral Health</vt:lpstr>
      <vt:lpstr>Problem: Unsustainable Model of Psychiatric Care</vt:lpstr>
      <vt:lpstr>Challenges in Behavioral Health Reimbursement</vt:lpstr>
      <vt:lpstr>Areas of Focus</vt:lpstr>
      <vt:lpstr>Access to Care </vt:lpstr>
      <vt:lpstr>Collections</vt:lpstr>
      <vt:lpstr>Efficiency  </vt:lpstr>
      <vt:lpstr>Child and Adolescent Care</vt:lpstr>
      <vt:lpstr>Outcomes </vt:lpstr>
      <vt:lpstr>Lessons Learned</vt:lpstr>
      <vt:lpstr>Next Steps</vt:lpstr>
      <vt:lpstr>PowerPoint Presentation</vt:lpstr>
      <vt:lpstr>The prevalence of mental illness</vt:lpstr>
      <vt:lpstr>The products of inadequate treatment</vt:lpstr>
      <vt:lpstr>The promises of genetics</vt:lpstr>
      <vt:lpstr>The potentials of pharmacogenomics</vt:lpstr>
      <vt:lpstr>The problems of psychiatry</vt:lpstr>
      <vt:lpstr>The pragmatics of progress in psychiatry</vt:lpstr>
      <vt:lpstr>The perils of pharmacogenomics testing</vt:lpstr>
      <vt:lpstr>The premises for pharmacogenomics testing</vt:lpstr>
      <vt:lpstr>The practicalities of pharmacogenomics testing</vt:lpstr>
      <vt:lpstr>PowerPoint Presentation</vt:lpstr>
      <vt:lpstr>Why Pharmacogenomics?</vt:lpstr>
      <vt:lpstr>Pharmacologic Variability: Genetics play an important role in drug metabolism</vt:lpstr>
      <vt:lpstr>Goal of Precision Medicine and Pharmacogenomics (“PGx”)</vt:lpstr>
      <vt:lpstr>PowerPoint Presentation</vt:lpstr>
      <vt:lpstr>PowerPoint Presentation</vt:lpstr>
      <vt:lpstr>Gene/Drug List Example: 62 Drugs | 14 Genes</vt:lpstr>
      <vt:lpstr>Gene/Drug List Example: 7 Drugs | 3 Genes</vt:lpstr>
      <vt:lpstr>EHR &amp; BPAs</vt:lpstr>
      <vt:lpstr>MediMap®  Sample Report  &amp; Dosing Guidance </vt:lpstr>
      <vt:lpstr>Evidence Levels (Actionable vs. Informative)</vt:lpstr>
      <vt:lpstr>All of our results are based on the highest level of  evidence provided by PGx Review Bodies</vt:lpstr>
      <vt:lpstr>PowerPoint Presentation</vt:lpstr>
      <vt:lpstr>Physicians &amp; Ordering Options for MediMap® </vt:lpstr>
      <vt:lpstr>MediMap® Clinic Process Overview </vt:lpstr>
      <vt:lpstr>Genomic Data Safety</vt:lpstr>
      <vt:lpstr>The Genetic Information Nondiscrimination Act  of 2008 (Approved May 21, 2008)</vt:lpstr>
      <vt:lpstr>How to get MediMap</vt:lpstr>
      <vt:lpstr>PowerPoint Presentation</vt:lpstr>
    </vt:vector>
  </TitlesOfParts>
  <Company>Inova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Inova</dc:creator>
  <cp:lastModifiedBy>Reggie Brooks</cp:lastModifiedBy>
  <cp:revision>36</cp:revision>
  <cp:lastPrinted>2018-05-16T14:44:44Z</cp:lastPrinted>
  <dcterms:created xsi:type="dcterms:W3CDTF">2018-02-14T14:30:12Z</dcterms:created>
  <dcterms:modified xsi:type="dcterms:W3CDTF">2018-05-18T10:42:47Z</dcterms:modified>
</cp:coreProperties>
</file>